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210 옥탑방" panose="020B0600000101010101" charset="-127"/>
      <p:regular r:id="rId36"/>
    </p:embeddedFont>
    <p:embeddedFont>
      <p:font typeface="Gotham Bold" panose="020B0600000101010101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경매 기반의 중고 안심 거래 플랫폼</a:t>
            </a:r>
          </a:p>
          <a:p>
            <a:r>
              <a:rPr lang="en-US"/>
              <a:t>다비드 프로젝트 발표를 맡게 된</a:t>
            </a:r>
          </a:p>
          <a:p>
            <a:r>
              <a:rPr lang="en-US"/>
              <a:t>유우준입니다.</a:t>
            </a:r>
          </a:p>
          <a:p>
            <a:endParaRPr lang="en-US"/>
          </a:p>
          <a:p>
            <a:r>
              <a:rPr lang="en-US"/>
              <a:t>발표 시작에 앞서, 저희는 핀테크</a:t>
            </a:r>
          </a:p>
          <a:p>
            <a:r>
              <a:rPr lang="en-US"/>
              <a:t>도메인을 선택하여 프로젝트를 진행했는데요.</a:t>
            </a:r>
          </a:p>
          <a:p>
            <a:endParaRPr lang="en-US"/>
          </a:p>
          <a:p>
            <a:r>
              <a:rPr lang="en-US"/>
              <a:t>핀테크 프로젝트는 금융 관련 서비스에 IT기술을 적용한 프로젝트라고 보면 될 것 같습니다.</a:t>
            </a:r>
          </a:p>
          <a:p>
            <a:endParaRPr lang="en-US"/>
          </a:p>
          <a:p>
            <a:r>
              <a:rPr lang="en-US"/>
              <a:t>저희는 핀테크의 특징 중 하나인</a:t>
            </a:r>
          </a:p>
          <a:p>
            <a:r>
              <a:rPr lang="en-US"/>
              <a:t>지불과 송금을 메인으로 하여</a:t>
            </a:r>
          </a:p>
          <a:p>
            <a:r>
              <a:rPr lang="en-US"/>
              <a:t>개발한 프로젝트를</a:t>
            </a:r>
          </a:p>
          <a:p>
            <a:r>
              <a:rPr lang="en-US"/>
              <a:t>소개하려고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다비드 시연에 앞서</a:t>
            </a:r>
          </a:p>
          <a:p>
            <a:r>
              <a:rPr lang="en-US"/>
              <a:t>다비드에서 제공하는 서비스의</a:t>
            </a:r>
          </a:p>
          <a:p>
            <a:r>
              <a:rPr lang="en-US"/>
              <a:t>흐름을 간략하게 알아보도록 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다비드 프로세스의 핵심 요소는</a:t>
            </a:r>
          </a:p>
          <a:p>
            <a:r>
              <a:rPr lang="en-US"/>
              <a:t>총 3가지입니다.</a:t>
            </a:r>
          </a:p>
          <a:p>
            <a:endParaRPr lang="en-US"/>
          </a:p>
          <a:p>
            <a:r>
              <a:rPr lang="en-US"/>
              <a:t>첫번째로</a:t>
            </a:r>
          </a:p>
          <a:p>
            <a:r>
              <a:rPr lang="en-US"/>
              <a:t>싸피 금융망 API를 통해 생성한</a:t>
            </a:r>
          </a:p>
          <a:p>
            <a:r>
              <a:rPr lang="en-US"/>
              <a:t>가상계좌,</a:t>
            </a:r>
          </a:p>
          <a:p>
            <a:endParaRPr lang="en-US"/>
          </a:p>
          <a:p>
            <a:r>
              <a:rPr lang="en-US"/>
              <a:t>두번째는</a:t>
            </a:r>
          </a:p>
          <a:p>
            <a:r>
              <a:rPr lang="en-US"/>
              <a:t>비크리 방식으로 진행되는 경매</a:t>
            </a:r>
          </a:p>
          <a:p>
            <a:endParaRPr lang="en-US"/>
          </a:p>
          <a:p>
            <a:r>
              <a:rPr lang="en-US"/>
              <a:t>마지막으로</a:t>
            </a:r>
          </a:p>
          <a:p>
            <a:r>
              <a:rPr lang="en-US"/>
              <a:t>에스크로 서비스를 이용한 거래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중간발표 피드백</a:t>
            </a:r>
          </a:p>
          <a:p>
            <a:r>
              <a:rPr lang="en-US"/>
              <a:t>뱅킹 API 관련으로 고민했던 부분은 빠져 있는데 아쉽네요.</a:t>
            </a:r>
          </a:p>
          <a:p>
            <a:endParaRPr lang="en-US"/>
          </a:p>
          <a:p>
            <a:r>
              <a:rPr lang="en-US"/>
              <a:t>[대본]</a:t>
            </a:r>
          </a:p>
          <a:p>
            <a:r>
              <a:rPr lang="en-US"/>
              <a:t>1. 초기 개발 방향</a:t>
            </a:r>
          </a:p>
          <a:p>
            <a:r>
              <a:rPr lang="en-US"/>
              <a:t> - 실제 사용자의 계좌를 등록</a:t>
            </a:r>
          </a:p>
          <a:p>
            <a:r>
              <a:rPr lang="en-US"/>
              <a:t> - SSAFY 금융망 API로 제공되는</a:t>
            </a:r>
          </a:p>
          <a:p>
            <a:r>
              <a:rPr lang="en-US"/>
              <a:t>   송금, 1원인증 등의 서비스 사용</a:t>
            </a:r>
          </a:p>
          <a:p>
            <a:endParaRPr lang="en-US"/>
          </a:p>
          <a:p>
            <a:r>
              <a:rPr lang="en-US"/>
              <a:t>2. 문제점 발견</a:t>
            </a:r>
          </a:p>
          <a:p>
            <a:r>
              <a:rPr lang="en-US"/>
              <a:t> - 송금, 1원인증 등의 서비스는</a:t>
            </a:r>
          </a:p>
          <a:p>
            <a:r>
              <a:rPr lang="en-US"/>
              <a:t>   SSAFY 금융망 API를 통해</a:t>
            </a:r>
          </a:p>
          <a:p>
            <a:r>
              <a:rPr lang="en-US"/>
              <a:t>   생성한 계좌만 적용 가능</a:t>
            </a:r>
          </a:p>
          <a:p>
            <a:r>
              <a:rPr lang="en-US"/>
              <a:t> - 실제 계좌에서 돈이 빠져나가는 </a:t>
            </a:r>
          </a:p>
          <a:p>
            <a:r>
              <a:rPr lang="en-US"/>
              <a:t>   것은 위험하기에</a:t>
            </a:r>
          </a:p>
          <a:p>
            <a:r>
              <a:rPr lang="en-US"/>
              <a:t>   회원가입 시, 가상계좌를 제공</a:t>
            </a:r>
          </a:p>
          <a:p>
            <a:r>
              <a:rPr lang="en-US"/>
              <a:t>- 이를 실 계좌로 가정하고 </a:t>
            </a:r>
          </a:p>
          <a:p>
            <a:r>
              <a:rPr lang="en-US"/>
              <a:t>   진행하자!</a:t>
            </a:r>
          </a:p>
          <a:p>
            <a:r>
              <a:rPr lang="en-US"/>
              <a:t>- 저희 서비스를 이용해 보실 수 </a:t>
            </a:r>
          </a:p>
          <a:p>
            <a:r>
              <a:rPr lang="en-US"/>
              <a:t>   있도록 회원가입 시 100만원을</a:t>
            </a:r>
          </a:p>
          <a:p>
            <a:r>
              <a:rPr lang="en-US"/>
              <a:t>   생성된 본인의 가상계좌에 </a:t>
            </a:r>
          </a:p>
          <a:p>
            <a:r>
              <a:rPr lang="en-US"/>
              <a:t>   입금해드립니다.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중간발표 피드백</a:t>
            </a:r>
          </a:p>
          <a:p>
            <a:r>
              <a:rPr lang="en-US"/>
              <a:t>왜 비크리 경매 방식을 선택했는지</a:t>
            </a:r>
          </a:p>
          <a:p>
            <a:endParaRPr lang="en-US"/>
          </a:p>
          <a:p>
            <a:r>
              <a:rPr lang="en-US"/>
              <a:t>[대본]</a:t>
            </a:r>
          </a:p>
          <a:p>
            <a:r>
              <a:rPr lang="en-US"/>
              <a:t>1. 기본적인 경매 방식</a:t>
            </a:r>
          </a:p>
          <a:p>
            <a:r>
              <a:rPr lang="en-US"/>
              <a:t> - 1등 입찰자가 자신이 제시한 </a:t>
            </a:r>
          </a:p>
          <a:p>
            <a:r>
              <a:rPr lang="en-US"/>
              <a:t>   금액을 제공</a:t>
            </a:r>
          </a:p>
          <a:p>
            <a:endParaRPr lang="en-US"/>
          </a:p>
          <a:p>
            <a:r>
              <a:rPr lang="en-US"/>
              <a:t>2. 다른 경매 방식은 없을까?</a:t>
            </a:r>
          </a:p>
          <a:p>
            <a:r>
              <a:rPr lang="en-US"/>
              <a:t> - 좀 더 색다른, 더 재미있는</a:t>
            </a:r>
          </a:p>
          <a:p>
            <a:r>
              <a:rPr lang="en-US"/>
              <a:t>   경매 방식을 제공하자</a:t>
            </a:r>
          </a:p>
          <a:p>
            <a:endParaRPr lang="en-US"/>
          </a:p>
          <a:p>
            <a:r>
              <a:rPr lang="en-US"/>
              <a:t>3. 비크리 경매란?</a:t>
            </a:r>
          </a:p>
          <a:p>
            <a:r>
              <a:rPr lang="en-US"/>
              <a:t> - 2등 입찰가로 낙찰금을 지불</a:t>
            </a:r>
          </a:p>
          <a:p>
            <a:r>
              <a:rPr lang="en-US"/>
              <a:t> </a:t>
            </a:r>
          </a:p>
          <a:p>
            <a:r>
              <a:rPr lang="en-US"/>
              <a:t>4. 비크리 경매의 이점</a:t>
            </a:r>
          </a:p>
          <a:p>
            <a:r>
              <a:rPr lang="en-US"/>
              <a:t>- 구매자 : </a:t>
            </a:r>
          </a:p>
          <a:p>
            <a:r>
              <a:rPr lang="en-US"/>
              <a:t>자신이 제시했던 금액보다</a:t>
            </a:r>
          </a:p>
          <a:p>
            <a:r>
              <a:rPr lang="en-US"/>
              <a:t>적은 금액으로 거래가</a:t>
            </a:r>
          </a:p>
          <a:p>
            <a:r>
              <a:rPr lang="en-US"/>
              <a:t>성사되기에 만족감</a:t>
            </a:r>
          </a:p>
          <a:p>
            <a:endParaRPr lang="en-US"/>
          </a:p>
          <a:p>
            <a:r>
              <a:rPr lang="en-US"/>
              <a:t> - 판매자: </a:t>
            </a:r>
          </a:p>
          <a:p>
            <a:r>
              <a:rPr lang="en-US"/>
              <a:t>구매자의 자신이 생각하는 최적의 금액을 제출하도록 유도함으로서</a:t>
            </a:r>
          </a:p>
          <a:p>
            <a:r>
              <a:rPr lang="en-US"/>
              <a:t>판매자에게도 더 가치있는 입찰가로 이어질 수 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중간발표 피드백</a:t>
            </a:r>
          </a:p>
          <a:p>
            <a:r>
              <a:rPr lang="en-US"/>
              <a:t>왜 에스크로를 도입하는지</a:t>
            </a:r>
          </a:p>
          <a:p>
            <a:endParaRPr lang="en-US"/>
          </a:p>
          <a:p>
            <a:r>
              <a:rPr lang="en-US"/>
              <a:t>[대본]</a:t>
            </a:r>
          </a:p>
          <a:p>
            <a:r>
              <a:rPr lang="en-US"/>
              <a:t>1. 서비스에서 가장 중요한 요소</a:t>
            </a:r>
          </a:p>
          <a:p>
            <a:r>
              <a:rPr lang="en-US"/>
              <a:t> - 안전성 있는 거래</a:t>
            </a:r>
          </a:p>
          <a:p>
            <a:endParaRPr lang="en-US"/>
          </a:p>
          <a:p>
            <a:r>
              <a:rPr lang="en-US"/>
              <a:t>2. 거래를 어떻게 제공하는지</a:t>
            </a:r>
          </a:p>
          <a:p>
            <a:r>
              <a:rPr lang="en-US"/>
              <a:t> 비대면 거래이기 때문에 구매자와</a:t>
            </a:r>
          </a:p>
          <a:p>
            <a:r>
              <a:rPr lang="en-US"/>
              <a:t> 판매자가 동시에 돈과 물품을 교환할 수 없습니다.</a:t>
            </a:r>
          </a:p>
          <a:p>
            <a:endParaRPr lang="en-US"/>
          </a:p>
          <a:p>
            <a:r>
              <a:rPr lang="en-US"/>
              <a:t>이를 해결하기 위한 방법이 에스크로 서비스인데요.</a:t>
            </a:r>
          </a:p>
          <a:p>
            <a:endParaRPr lang="en-US"/>
          </a:p>
          <a:p>
            <a:r>
              <a:rPr lang="en-US"/>
              <a:t>3. 에스크로란?</a:t>
            </a:r>
          </a:p>
          <a:p>
            <a:r>
              <a:rPr lang="en-US"/>
              <a:t> - 제 3자가 구매자의</a:t>
            </a:r>
          </a:p>
          <a:p>
            <a:r>
              <a:rPr lang="en-US"/>
              <a:t>   거래금을 묶어두고</a:t>
            </a:r>
          </a:p>
          <a:p>
            <a:r>
              <a:rPr lang="en-US"/>
              <a:t>   거래가 안전하게 보장되었을 때</a:t>
            </a:r>
          </a:p>
          <a:p>
            <a:r>
              <a:rPr lang="en-US"/>
              <a:t>   판매자에게 지급하는 방식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도커를 통해 가상 컨테이너 환경을 구축하여 시스템을 구상하였습니다.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[대본]</a:t>
            </a:r>
          </a:p>
          <a:p>
            <a:r>
              <a:rPr lang="en-US"/>
              <a:t>프로메테우스</a:t>
            </a:r>
          </a:p>
          <a:p>
            <a:r>
              <a:rPr lang="en-US"/>
              <a:t>시스템의 서비스 및 성능, 상태를 모니터링하기 위한 시스템</a:t>
            </a:r>
          </a:p>
          <a:p>
            <a:endParaRPr lang="en-US"/>
          </a:p>
          <a:p>
            <a:r>
              <a:rPr lang="en-US"/>
              <a:t>엘라스틱서치</a:t>
            </a:r>
          </a:p>
          <a:p>
            <a:r>
              <a:rPr lang="en-US"/>
              <a:t>경매 물품 검색 속도 개선을 위한 검색 엔진 </a:t>
            </a:r>
          </a:p>
          <a:p>
            <a:endParaRPr lang="en-US"/>
          </a:p>
          <a:p>
            <a:r>
              <a:rPr lang="en-US"/>
              <a:t>카프카</a:t>
            </a:r>
          </a:p>
          <a:p>
            <a:r>
              <a:rPr lang="en-US"/>
              <a:t> 채팅 서버의 상태를 컨트롤 서버에 알리기 위한 메시지 브로커 역할</a:t>
            </a:r>
          </a:p>
          <a:p>
            <a:endParaRPr lang="en-US"/>
          </a:p>
          <a:p>
            <a:r>
              <a:rPr lang="en-US"/>
              <a:t>GPT API</a:t>
            </a:r>
          </a:p>
          <a:p>
            <a:r>
              <a:rPr lang="en-US"/>
              <a:t> 다비드 챗봇에 사용</a:t>
            </a:r>
          </a:p>
          <a:p>
            <a:endParaRPr lang="en-US"/>
          </a:p>
          <a:p>
            <a:r>
              <a:rPr lang="en-US"/>
              <a:t>CoolSMS API</a:t>
            </a:r>
          </a:p>
          <a:p>
            <a:r>
              <a:rPr lang="en-US"/>
              <a:t> 인증번호, 경매 등 문자 알림 기능</a:t>
            </a:r>
          </a:p>
          <a:p>
            <a:endParaRPr lang="en-US"/>
          </a:p>
          <a:p>
            <a:r>
              <a:rPr lang="en-US"/>
              <a:t>Delivery Tracker API</a:t>
            </a:r>
          </a:p>
          <a:p>
            <a:r>
              <a:rPr lang="en-US"/>
              <a:t>  거래 간 배송 조회 서비스 제공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로그인에 중점을 두고</a:t>
            </a:r>
          </a:p>
          <a:p>
            <a:r>
              <a:rPr lang="en-US"/>
              <a:t>스프링 시큐리티를 활용하였지만</a:t>
            </a:r>
          </a:p>
          <a:p>
            <a:r>
              <a:rPr lang="en-US"/>
              <a:t>추후 보안적인 측면을 고려하여</a:t>
            </a:r>
          </a:p>
          <a:p>
            <a:r>
              <a:rPr lang="en-US"/>
              <a:t>기능을 더 고도화 하고 싶다.</a:t>
            </a:r>
          </a:p>
          <a:p>
            <a:endParaRPr lang="en-US"/>
          </a:p>
          <a:p>
            <a:r>
              <a:rPr lang="en-US"/>
              <a:t>ELK를 적용했지만</a:t>
            </a:r>
          </a:p>
          <a:p>
            <a:r>
              <a:rPr lang="en-US"/>
              <a:t>Logstash는 mysql과</a:t>
            </a:r>
          </a:p>
          <a:p>
            <a:r>
              <a:rPr lang="en-US"/>
              <a:t>연동만 하고 프로젝트에서</a:t>
            </a:r>
          </a:p>
          <a:p>
            <a:r>
              <a:rPr lang="en-US"/>
              <a:t>제대로 활용하지 못해 아쉬움.</a:t>
            </a:r>
          </a:p>
          <a:p>
            <a:endParaRPr lang="en-US"/>
          </a:p>
          <a:p>
            <a:r>
              <a:rPr lang="en-US"/>
              <a:t>추후 여유가 된다면</a:t>
            </a:r>
          </a:p>
          <a:p>
            <a:r>
              <a:rPr lang="en-US"/>
              <a:t>1. 입찰, 경매 종료, 새로운 상품 등록 등의 실시간으로 수집하고</a:t>
            </a:r>
          </a:p>
          <a:p>
            <a:r>
              <a:rPr lang="en-US"/>
              <a:t>비정상적인 활동을 감지하여</a:t>
            </a:r>
          </a:p>
          <a:p>
            <a:r>
              <a:rPr lang="en-US"/>
              <a:t>어뷰징을 단속.</a:t>
            </a:r>
          </a:p>
          <a:p>
            <a:r>
              <a:rPr lang="en-US"/>
              <a:t>2. 사용자들이 어떤 제품에</a:t>
            </a:r>
          </a:p>
          <a:p>
            <a:r>
              <a:rPr lang="en-US"/>
              <a:t>더 많은 관심이 있는지,</a:t>
            </a:r>
          </a:p>
          <a:p>
            <a:r>
              <a:rPr lang="en-US"/>
              <a:t>경매가 활발히 이루어지는 특정 시간대에를 파악하여</a:t>
            </a:r>
          </a:p>
          <a:p>
            <a:r>
              <a:rPr lang="en-US"/>
              <a:t>사용자 맞춤형 추천 시스템을 제공하고 싶음.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 순서는 다음과 같이</a:t>
            </a:r>
          </a:p>
          <a:p>
            <a:r>
              <a:rPr lang="en-US"/>
              <a:t>진행하겠습니다.</a:t>
            </a:r>
          </a:p>
          <a:p>
            <a:endParaRPr lang="en-US"/>
          </a:p>
          <a:p>
            <a:r>
              <a:rPr lang="en-US"/>
              <a:t>팀원 소개, 프로젝트 기획,</a:t>
            </a:r>
          </a:p>
          <a:p>
            <a:r>
              <a:rPr lang="en-US"/>
              <a:t>서비스 소개 및 시연,</a:t>
            </a:r>
          </a:p>
          <a:p>
            <a:r>
              <a:rPr lang="en-US"/>
              <a:t>기술 스택 소개, 개선사항 순으로 </a:t>
            </a:r>
          </a:p>
          <a:p>
            <a:r>
              <a:rPr lang="en-US"/>
              <a:t>진행하겠습니다.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우선 팀소개 진행하겠습니다.</a:t>
            </a:r>
          </a:p>
          <a:p>
            <a:r>
              <a:rPr lang="en-US"/>
              <a:t>저희 팀의 특별한 점은</a:t>
            </a:r>
          </a:p>
          <a:p>
            <a:r>
              <a:rPr lang="en-US"/>
              <a:t>6명 모두가</a:t>
            </a:r>
          </a:p>
          <a:p>
            <a:r>
              <a:rPr lang="en-US"/>
              <a:t>백엔드 개발을 지망하여</a:t>
            </a:r>
          </a:p>
          <a:p>
            <a:r>
              <a:rPr lang="en-US"/>
              <a:t>팀을 결성했다는 점입니다.</a:t>
            </a:r>
          </a:p>
          <a:p>
            <a:endParaRPr lang="en-US"/>
          </a:p>
          <a:p>
            <a:r>
              <a:rPr lang="en-US"/>
              <a:t>때문에 각자 맡은</a:t>
            </a:r>
          </a:p>
          <a:p>
            <a:r>
              <a:rPr lang="en-US"/>
              <a:t>백엔드 파트의 분야와 관련 있는 페이지 구현을 같이 진행하여</a:t>
            </a:r>
          </a:p>
          <a:p>
            <a:r>
              <a:rPr lang="en-US"/>
              <a:t>6인 모두 </a:t>
            </a:r>
          </a:p>
          <a:p>
            <a:r>
              <a:rPr lang="en-US"/>
              <a:t>풀스택 개발로 진행했습니다.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페르소나 하나를</a:t>
            </a:r>
          </a:p>
          <a:p>
            <a:r>
              <a:rPr lang="en-US"/>
              <a:t>예로 들어 설명하겠습니다.</a:t>
            </a:r>
          </a:p>
          <a:p>
            <a:endParaRPr lang="en-US"/>
          </a:p>
          <a:p>
            <a:r>
              <a:rPr lang="en-US"/>
              <a:t>경제적인~선호합니다.</a:t>
            </a:r>
          </a:p>
          <a:p>
            <a:endParaRPr lang="en-US"/>
          </a:p>
          <a:p>
            <a:r>
              <a:rPr lang="en-US"/>
              <a:t>기존의 중고거래~합니다.</a:t>
            </a:r>
          </a:p>
          <a:p>
            <a:endParaRPr lang="en-US"/>
          </a:p>
          <a:p>
            <a:r>
              <a:rPr lang="en-US"/>
              <a:t>회사에서~느껴집니다.</a:t>
            </a:r>
          </a:p>
          <a:p>
            <a:endParaRPr lang="en-US"/>
          </a:p>
          <a:p>
            <a:r>
              <a:rPr lang="en-US"/>
              <a:t>급하게~원합니다.</a:t>
            </a:r>
          </a:p>
          <a:p>
            <a:endParaRPr lang="en-US"/>
          </a:p>
          <a:p>
            <a:r>
              <a:rPr lang="en-US"/>
              <a:t>그렇다면 선착순으로 이루어지는</a:t>
            </a:r>
          </a:p>
          <a:p>
            <a:r>
              <a:rPr lang="en-US"/>
              <a:t>중고거래 플랫폼엔 어떤 것들이</a:t>
            </a:r>
          </a:p>
          <a:p>
            <a:r>
              <a:rPr lang="en-US"/>
              <a:t>있을까요?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대표적으로 당근마켓이 있습니다.</a:t>
            </a:r>
          </a:p>
          <a:p>
            <a:endParaRPr lang="en-US"/>
          </a:p>
          <a:p>
            <a:r>
              <a:rPr lang="en-US"/>
              <a:t>황싸피의 고민처럼</a:t>
            </a:r>
          </a:p>
          <a:p>
            <a:r>
              <a:rPr lang="en-US"/>
              <a:t>선착순으로 거래가 진행되기에</a:t>
            </a:r>
          </a:p>
          <a:p>
            <a:r>
              <a:rPr lang="en-US"/>
              <a:t>시간적 여유가 부족한 황싸피는</a:t>
            </a:r>
          </a:p>
          <a:p>
            <a:r>
              <a:rPr lang="en-US"/>
              <a:t>원하는 물건을 구하는데</a:t>
            </a:r>
          </a:p>
          <a:p>
            <a:r>
              <a:rPr lang="en-US"/>
              <a:t>어려움이 있어보입니다.</a:t>
            </a:r>
          </a:p>
          <a:p>
            <a:endParaRPr lang="en-US"/>
          </a:p>
          <a:p>
            <a:r>
              <a:rPr lang="en-US"/>
              <a:t>그래서 저희는</a:t>
            </a:r>
          </a:p>
          <a:p>
            <a:r>
              <a:rPr lang="en-US"/>
              <a:t>그렇다면 선착순 거래가 아닌</a:t>
            </a:r>
          </a:p>
          <a:p>
            <a:r>
              <a:rPr lang="en-US"/>
              <a:t>경매를 통해 물건을 구입하면 되지 않을까? </a:t>
            </a:r>
          </a:p>
          <a:p>
            <a:r>
              <a:rPr lang="en-US"/>
              <a:t>라는 생각을 해보았고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경매의 대표 사이트인</a:t>
            </a:r>
          </a:p>
          <a:p>
            <a:r>
              <a:rPr lang="en-US"/>
              <a:t>ebay를 알아 볼 수 있었습니다.</a:t>
            </a:r>
          </a:p>
          <a:p>
            <a:endParaRPr lang="en-US"/>
          </a:p>
          <a:p>
            <a:r>
              <a:rPr lang="en-US"/>
              <a:t>그러나 ebay는 해외 직구가</a:t>
            </a:r>
          </a:p>
          <a:p>
            <a:r>
              <a:rPr lang="en-US"/>
              <a:t>대부분이기에 배송시간,</a:t>
            </a:r>
          </a:p>
          <a:p>
            <a:r>
              <a:rPr lang="en-US"/>
              <a:t>관세, 커뮤니케이션 문제 등</a:t>
            </a:r>
          </a:p>
          <a:p>
            <a:r>
              <a:rPr lang="en-US"/>
              <a:t>다양한 문제 발생에 대해 사용자가</a:t>
            </a:r>
          </a:p>
          <a:p>
            <a:r>
              <a:rPr lang="en-US"/>
              <a:t>부담을 가지고 있다면 참여에</a:t>
            </a:r>
          </a:p>
          <a:p>
            <a:r>
              <a:rPr lang="en-US"/>
              <a:t>제약이 생깁니다.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중고 거래의 비용 측면을 살리고</a:t>
            </a:r>
          </a:p>
          <a:p>
            <a:r>
              <a:rPr lang="en-US"/>
              <a:t>시간적 여유를 확보하며</a:t>
            </a:r>
          </a:p>
          <a:p>
            <a:r>
              <a:rPr lang="en-US"/>
              <a:t>국내 배송 비대면 거래 지원</a:t>
            </a:r>
          </a:p>
          <a:p>
            <a:r>
              <a:rPr lang="en-US"/>
              <a:t>이 세가지를 제공하는 프로젝트를</a:t>
            </a:r>
          </a:p>
          <a:p>
            <a:r>
              <a:rPr lang="en-US"/>
              <a:t>기획하게 되었고,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이를 바탕으로</a:t>
            </a:r>
          </a:p>
          <a:p>
            <a:r>
              <a:rPr lang="en-US"/>
              <a:t>다비드가 탄생하게 되었습니다.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hyperlink" Target="https://j11a505.p.ssafy.i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76976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00550" y="8942070"/>
            <a:ext cx="130284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핀테크_A505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20517" y="8558087"/>
            <a:ext cx="1443856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b="1">
                <a:solidFill>
                  <a:srgbClr val="FF872A"/>
                </a:solidFill>
                <a:latin typeface="Gotham Bold"/>
                <a:ea typeface="Gotham Bold"/>
                <a:cs typeface="Gotham Bold"/>
                <a:sym typeface="Gotham Bold"/>
              </a:rPr>
              <a:t>TEAM CODE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86952" y="1696243"/>
            <a:ext cx="7152766" cy="71527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86952" y="1925996"/>
            <a:ext cx="7361114" cy="6323381"/>
          </a:xfrm>
          <a:custGeom>
            <a:avLst/>
            <a:gdLst/>
            <a:ahLst/>
            <a:cxnLst/>
            <a:rect l="l" t="t" r="r" b="b"/>
            <a:pathLst>
              <a:path w="7361114" h="6323381">
                <a:moveTo>
                  <a:pt x="0" y="0"/>
                </a:moveTo>
                <a:lnTo>
                  <a:pt x="7361114" y="0"/>
                </a:lnTo>
                <a:lnTo>
                  <a:pt x="7361114" y="6323381"/>
                </a:lnTo>
                <a:lnTo>
                  <a:pt x="0" y="632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48066" y="6252700"/>
            <a:ext cx="845254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By 오 to the 영 to the 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48066" y="3925849"/>
            <a:ext cx="8094441" cy="253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9008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48066" y="3327361"/>
            <a:ext cx="8094441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 기반의 중고 안심 거래 플랫폼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1901" y="2247010"/>
            <a:ext cx="17044197" cy="7164581"/>
            <a:chOff x="0" y="0"/>
            <a:chExt cx="22725596" cy="9552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7992" cy="6816640"/>
            </a:xfrm>
            <a:custGeom>
              <a:avLst/>
              <a:gdLst/>
              <a:ahLst/>
              <a:cxnLst/>
              <a:rect l="l" t="t" r="r" b="b"/>
              <a:pathLst>
                <a:path w="10547992" h="6816640">
                  <a:moveTo>
                    <a:pt x="0" y="0"/>
                  </a:moveTo>
                  <a:lnTo>
                    <a:pt x="10547992" y="0"/>
                  </a:lnTo>
                  <a:lnTo>
                    <a:pt x="10547992" y="6816640"/>
                  </a:lnTo>
                  <a:lnTo>
                    <a:pt x="0" y="6816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26235" y="0"/>
              <a:ext cx="11499361" cy="6726643"/>
            </a:xfrm>
            <a:custGeom>
              <a:avLst/>
              <a:gdLst/>
              <a:ahLst/>
              <a:cxnLst/>
              <a:rect l="l" t="t" r="r" b="b"/>
              <a:pathLst>
                <a:path w="11499361" h="6726643">
                  <a:moveTo>
                    <a:pt x="0" y="0"/>
                  </a:moveTo>
                  <a:lnTo>
                    <a:pt x="11499361" y="0"/>
                  </a:lnTo>
                  <a:lnTo>
                    <a:pt x="11499361" y="6726643"/>
                  </a:lnTo>
                  <a:lnTo>
                    <a:pt x="0" y="6726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399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953584" y="7289878"/>
              <a:ext cx="4044663" cy="1794004"/>
            </a:xfrm>
            <a:custGeom>
              <a:avLst/>
              <a:gdLst/>
              <a:ahLst/>
              <a:cxnLst/>
              <a:rect l="l" t="t" r="r" b="b"/>
              <a:pathLst>
                <a:path w="4044663" h="1794004">
                  <a:moveTo>
                    <a:pt x="0" y="0"/>
                  </a:moveTo>
                  <a:lnTo>
                    <a:pt x="4044663" y="0"/>
                  </a:lnTo>
                  <a:lnTo>
                    <a:pt x="4044663" y="1794003"/>
                  </a:lnTo>
                  <a:lnTo>
                    <a:pt x="0" y="179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459408" y="7289878"/>
              <a:ext cx="3629175" cy="2262897"/>
            </a:xfrm>
            <a:custGeom>
              <a:avLst/>
              <a:gdLst/>
              <a:ahLst/>
              <a:cxnLst/>
              <a:rect l="l" t="t" r="r" b="b"/>
              <a:pathLst>
                <a:path w="3629175" h="2262897">
                  <a:moveTo>
                    <a:pt x="0" y="0"/>
                  </a:moveTo>
                  <a:lnTo>
                    <a:pt x="3629175" y="0"/>
                  </a:lnTo>
                  <a:lnTo>
                    <a:pt x="3629175" y="2262897"/>
                  </a:lnTo>
                  <a:lnTo>
                    <a:pt x="0" y="2262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기획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2177" y="635000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2677" y="1315592"/>
            <a:ext cx="3685282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기존 서비스의 한계?</a:t>
            </a:r>
          </a:p>
        </p:txBody>
      </p:sp>
      <p:sp>
        <p:nvSpPr>
          <p:cNvPr id="13" name="Freeform 13"/>
          <p:cNvSpPr/>
          <p:nvPr/>
        </p:nvSpPr>
        <p:spPr>
          <a:xfrm>
            <a:off x="4201293" y="1391792"/>
            <a:ext cx="10749933" cy="7583589"/>
          </a:xfrm>
          <a:custGeom>
            <a:avLst/>
            <a:gdLst/>
            <a:ahLst/>
            <a:cxnLst/>
            <a:rect l="l" t="t" r="r" b="b"/>
            <a:pathLst>
              <a:path w="10749933" h="7583589">
                <a:moveTo>
                  <a:pt x="0" y="0"/>
                </a:moveTo>
                <a:lnTo>
                  <a:pt x="10749933" y="0"/>
                </a:lnTo>
                <a:lnTo>
                  <a:pt x="10749933" y="7583589"/>
                </a:lnTo>
                <a:lnTo>
                  <a:pt x="0" y="7583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004890" y="3881634"/>
            <a:ext cx="6491266" cy="5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1. 중고 거래의 비용 측면에서의 장점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4890" y="4821197"/>
            <a:ext cx="5541069" cy="5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2. 시간적 여유가 있는 물건 탐색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4890" y="5756157"/>
            <a:ext cx="5541069" cy="5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3. 국내 배송 비대면 거래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50533" y="8796474"/>
            <a:ext cx="7032395" cy="1154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세가지를 만족하는</a:t>
            </a:r>
          </a:p>
          <a:p>
            <a:pPr algn="ctr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중고물품 </a:t>
            </a:r>
            <a:r>
              <a:rPr lang="en-US" sz="3315">
                <a:solidFill>
                  <a:srgbClr val="FD5B43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 +거래</a:t>
            </a:r>
            <a:r>
              <a:rPr lang="en-US" sz="3315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플랫폼을 만들자!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705070" cy="2629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176976" y="5444768"/>
            <a:ext cx="184469" cy="780444"/>
          </a:xfrm>
          <a:custGeom>
            <a:avLst/>
            <a:gdLst/>
            <a:ahLst/>
            <a:cxnLst/>
            <a:rect l="l" t="t" r="r" b="b"/>
            <a:pathLst>
              <a:path w="184469" h="780444">
                <a:moveTo>
                  <a:pt x="0" y="0"/>
                </a:moveTo>
                <a:lnTo>
                  <a:pt x="184469" y="0"/>
                </a:lnTo>
                <a:lnTo>
                  <a:pt x="184469" y="780444"/>
                </a:lnTo>
                <a:lnTo>
                  <a:pt x="0" y="78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86952" y="1696243"/>
            <a:ext cx="7152766" cy="71527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6E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86952" y="1925996"/>
            <a:ext cx="7361114" cy="6323381"/>
          </a:xfrm>
          <a:custGeom>
            <a:avLst/>
            <a:gdLst/>
            <a:ahLst/>
            <a:cxnLst/>
            <a:rect l="l" t="t" r="r" b="b"/>
            <a:pathLst>
              <a:path w="7361114" h="6323381">
                <a:moveTo>
                  <a:pt x="0" y="0"/>
                </a:moveTo>
                <a:lnTo>
                  <a:pt x="7361114" y="0"/>
                </a:lnTo>
                <a:lnTo>
                  <a:pt x="7361114" y="6323381"/>
                </a:lnTo>
                <a:lnTo>
                  <a:pt x="0" y="6323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648066" y="6252700"/>
            <a:ext cx="845254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1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By 오 to the 영 to the 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48066" y="3925849"/>
            <a:ext cx="8094441" cy="253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8"/>
              </a:lnSpc>
            </a:pPr>
            <a:r>
              <a:rPr lang="en-US" sz="19008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8066" y="3327361"/>
            <a:ext cx="8094441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 기반의 중고 안심 거래 플랫폼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기획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02177" y="635000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68939" y="3526902"/>
            <a:ext cx="5150123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서비스</a:t>
            </a:r>
            <a:r>
              <a:rPr lang="en-US" sz="8000" dirty="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8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6770" y="5485657"/>
            <a:ext cx="75144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다비드를 알기 쉽고 간단하게 이용하는 방법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18345" y="1204159"/>
            <a:ext cx="4555204" cy="4555204"/>
          </a:xfrm>
          <a:custGeom>
            <a:avLst/>
            <a:gdLst/>
            <a:ahLst/>
            <a:cxnLst/>
            <a:rect l="l" t="t" r="r" b="b"/>
            <a:pathLst>
              <a:path w="4555204" h="4555204">
                <a:moveTo>
                  <a:pt x="0" y="0"/>
                </a:moveTo>
                <a:lnTo>
                  <a:pt x="4555205" y="0"/>
                </a:lnTo>
                <a:lnTo>
                  <a:pt x="4555205" y="4555205"/>
                </a:lnTo>
                <a:lnTo>
                  <a:pt x="0" y="4555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82348" y="5280859"/>
            <a:ext cx="4576952" cy="4576952"/>
          </a:xfrm>
          <a:custGeom>
            <a:avLst/>
            <a:gdLst/>
            <a:ahLst/>
            <a:cxnLst/>
            <a:rect l="l" t="t" r="r" b="b"/>
            <a:pathLst>
              <a:path w="4576952" h="4576952">
                <a:moveTo>
                  <a:pt x="0" y="0"/>
                </a:moveTo>
                <a:lnTo>
                  <a:pt x="4576952" y="0"/>
                </a:lnTo>
                <a:lnTo>
                  <a:pt x="4576952" y="4576952"/>
                </a:lnTo>
                <a:lnTo>
                  <a:pt x="0" y="4576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05272" y="5129808"/>
            <a:ext cx="4576952" cy="4576952"/>
          </a:xfrm>
          <a:custGeom>
            <a:avLst/>
            <a:gdLst/>
            <a:ahLst/>
            <a:cxnLst/>
            <a:rect l="l" t="t" r="r" b="b"/>
            <a:pathLst>
              <a:path w="4576952" h="4576952">
                <a:moveTo>
                  <a:pt x="0" y="0"/>
                </a:moveTo>
                <a:lnTo>
                  <a:pt x="4576952" y="0"/>
                </a:lnTo>
                <a:lnTo>
                  <a:pt x="4576952" y="4576952"/>
                </a:lnTo>
                <a:lnTo>
                  <a:pt x="0" y="4576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2700000">
            <a:off x="5455924" y="4969905"/>
            <a:ext cx="1565134" cy="15651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10793064" y="5081144"/>
            <a:ext cx="1565134" cy="156513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65837" y="6859189"/>
            <a:ext cx="3752845" cy="1565134"/>
            <a:chOff x="0" y="0"/>
            <a:chExt cx="1948915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48915" cy="812800"/>
            </a:xfrm>
            <a:custGeom>
              <a:avLst/>
              <a:gdLst/>
              <a:ahLst/>
              <a:cxnLst/>
              <a:rect l="l" t="t" r="r" b="b"/>
              <a:pathLst>
                <a:path w="1948915" h="812800">
                  <a:moveTo>
                    <a:pt x="1948915" y="406400"/>
                  </a:moveTo>
                  <a:lnTo>
                    <a:pt x="1542515" y="0"/>
                  </a:lnTo>
                  <a:lnTo>
                    <a:pt x="1542515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542515" y="609600"/>
                  </a:lnTo>
                  <a:lnTo>
                    <a:pt x="1542515" y="812800"/>
                  </a:lnTo>
                  <a:lnTo>
                    <a:pt x="1948915" y="40640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146050"/>
              <a:ext cx="184731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3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1166735" y="1204159"/>
            <a:ext cx="6654680" cy="2879661"/>
          </a:xfrm>
          <a:custGeom>
            <a:avLst/>
            <a:gdLst/>
            <a:ahLst/>
            <a:cxnLst/>
            <a:rect l="l" t="t" r="r" b="b"/>
            <a:pathLst>
              <a:path w="6654680" h="2879661">
                <a:moveTo>
                  <a:pt x="0" y="0"/>
                </a:moveTo>
                <a:lnTo>
                  <a:pt x="6654679" y="0"/>
                </a:lnTo>
                <a:lnTo>
                  <a:pt x="6654679" y="2879662"/>
                </a:lnTo>
                <a:lnTo>
                  <a:pt x="0" y="2879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53324" y="635000"/>
            <a:ext cx="15175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서비스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2177" y="635000"/>
            <a:ext cx="37690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677" y="1315592"/>
            <a:ext cx="5693866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우리 다비드는 이렇게 진행해요.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494857" y="1839135"/>
            <a:ext cx="5998435" cy="1609709"/>
            <a:chOff x="0" y="0"/>
            <a:chExt cx="7997913" cy="214627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770200"/>
              <a:ext cx="5499196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2. 경매 결과를 통한 거래 연결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89596"/>
              <a:ext cx="7997913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3. 에스크로 서비스를 이용한 비대면 안전 거래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7075438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1. 사용자마다 SSAFY 가상계좌를 제공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02177" y="2476900"/>
            <a:ext cx="6579040" cy="3336697"/>
          </a:xfrm>
          <a:custGeom>
            <a:avLst/>
            <a:gdLst/>
            <a:ahLst/>
            <a:cxnLst/>
            <a:rect l="l" t="t" r="r" b="b"/>
            <a:pathLst>
              <a:path w="6579040" h="3336697">
                <a:moveTo>
                  <a:pt x="0" y="0"/>
                </a:moveTo>
                <a:lnTo>
                  <a:pt x="6579040" y="0"/>
                </a:lnTo>
                <a:lnTo>
                  <a:pt x="6579040" y="3336697"/>
                </a:lnTo>
                <a:lnTo>
                  <a:pt x="0" y="3336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324" y="635000"/>
            <a:ext cx="15175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서비스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37690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31636" y="2610250"/>
            <a:ext cx="783360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가상계좌 서비스 (SSAFY 금융망)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6456" y="3444153"/>
            <a:ext cx="748102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포인트 충전, 거래 간 계좌이체는 SSAFY 금융망에서 제공하는 가상계좌를 이용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6456" y="4324524"/>
            <a:ext cx="847654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회원가입 시 사용자별 가상 계좌를 제공, 1원 인증 진행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498466" y="6305880"/>
            <a:ext cx="9291067" cy="2952420"/>
            <a:chOff x="0" y="0"/>
            <a:chExt cx="12388090" cy="3936560"/>
          </a:xfrm>
        </p:grpSpPr>
        <p:sp>
          <p:nvSpPr>
            <p:cNvPr id="12" name="Freeform 12"/>
            <p:cNvSpPr/>
            <p:nvPr/>
          </p:nvSpPr>
          <p:spPr>
            <a:xfrm>
              <a:off x="793695" y="626887"/>
              <a:ext cx="11594395" cy="3309673"/>
            </a:xfrm>
            <a:custGeom>
              <a:avLst/>
              <a:gdLst/>
              <a:ahLst/>
              <a:cxnLst/>
              <a:rect l="l" t="t" r="r" b="b"/>
              <a:pathLst>
                <a:path w="11594395" h="3309673">
                  <a:moveTo>
                    <a:pt x="0" y="0"/>
                  </a:moveTo>
                  <a:lnTo>
                    <a:pt x="11594395" y="0"/>
                  </a:lnTo>
                  <a:lnTo>
                    <a:pt x="11594395" y="3309673"/>
                  </a:lnTo>
                  <a:lnTo>
                    <a:pt x="0" y="3309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 rot="-1030380">
              <a:off x="-26494" y="615373"/>
              <a:ext cx="4700080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이렇다고 가정할게요!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819782" y="2053275"/>
              <a:ext cx="3080433" cy="556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본인 실제 계좌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181869" y="1682707"/>
              <a:ext cx="2969820" cy="1140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가입 시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 생성된 가상계좌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362003" y="1872300"/>
              <a:ext cx="457779" cy="89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=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53324" y="3104335"/>
            <a:ext cx="4576952" cy="4576952"/>
          </a:xfrm>
          <a:custGeom>
            <a:avLst/>
            <a:gdLst/>
            <a:ahLst/>
            <a:cxnLst/>
            <a:rect l="l" t="t" r="r" b="b"/>
            <a:pathLst>
              <a:path w="4576952" h="4576952">
                <a:moveTo>
                  <a:pt x="0" y="0"/>
                </a:moveTo>
                <a:lnTo>
                  <a:pt x="4576952" y="0"/>
                </a:lnTo>
                <a:lnTo>
                  <a:pt x="4576952" y="4576952"/>
                </a:lnTo>
                <a:lnTo>
                  <a:pt x="0" y="45769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324" y="635000"/>
            <a:ext cx="15175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서비스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37690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29560" y="3345662"/>
            <a:ext cx="783360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33620F"/>
                </a:solidFill>
                <a:latin typeface="210 옥탑방"/>
                <a:ea typeface="210 옥탑방"/>
                <a:cs typeface="210 옥탑방"/>
                <a:sym typeface="210 옥탑방"/>
              </a:rPr>
              <a:t>비크리 경매 (VICKREY AUCTION)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86590" y="4300739"/>
            <a:ext cx="719066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가장 높은 입찰가가 낙찰자로 선정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     -&gt; 실제 지불가는 두 번째로 높은 입찰가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971013" y="7394603"/>
            <a:ext cx="11840031" cy="2654347"/>
            <a:chOff x="0" y="0"/>
            <a:chExt cx="15786708" cy="3539129"/>
          </a:xfrm>
        </p:grpSpPr>
        <p:sp>
          <p:nvSpPr>
            <p:cNvPr id="11" name="Freeform 11"/>
            <p:cNvSpPr/>
            <p:nvPr/>
          </p:nvSpPr>
          <p:spPr>
            <a:xfrm>
              <a:off x="2169214" y="386394"/>
              <a:ext cx="3152735" cy="3152735"/>
            </a:xfrm>
            <a:custGeom>
              <a:avLst/>
              <a:gdLst/>
              <a:ahLst/>
              <a:cxnLst/>
              <a:rect l="l" t="t" r="r" b="b"/>
              <a:pathLst>
                <a:path w="3152735" h="3152735">
                  <a:moveTo>
                    <a:pt x="0" y="0"/>
                  </a:moveTo>
                  <a:lnTo>
                    <a:pt x="3152735" y="0"/>
                  </a:lnTo>
                  <a:lnTo>
                    <a:pt x="3152735" y="3152735"/>
                  </a:lnTo>
                  <a:lnTo>
                    <a:pt x="0" y="3152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262930" y="386394"/>
              <a:ext cx="3152735" cy="3152735"/>
            </a:xfrm>
            <a:custGeom>
              <a:avLst/>
              <a:gdLst/>
              <a:ahLst/>
              <a:cxnLst/>
              <a:rect l="l" t="t" r="r" b="b"/>
              <a:pathLst>
                <a:path w="3152735" h="3152735">
                  <a:moveTo>
                    <a:pt x="0" y="0"/>
                  </a:moveTo>
                  <a:lnTo>
                    <a:pt x="3152735" y="0"/>
                  </a:lnTo>
                  <a:lnTo>
                    <a:pt x="3152735" y="3152735"/>
                  </a:lnTo>
                  <a:lnTo>
                    <a:pt x="0" y="3152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2581627" cy="1905710"/>
            </a:xfrm>
            <a:custGeom>
              <a:avLst/>
              <a:gdLst/>
              <a:ahLst/>
              <a:cxnLst/>
              <a:rect l="l" t="t" r="r" b="b"/>
              <a:pathLst>
                <a:path w="2581627" h="1905710">
                  <a:moveTo>
                    <a:pt x="0" y="0"/>
                  </a:moveTo>
                  <a:lnTo>
                    <a:pt x="2581627" y="0"/>
                  </a:lnTo>
                  <a:lnTo>
                    <a:pt x="2581627" y="1905710"/>
                  </a:lnTo>
                  <a:lnTo>
                    <a:pt x="0" y="1905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5036234" y="0"/>
              <a:ext cx="2581627" cy="1905710"/>
            </a:xfrm>
            <a:custGeom>
              <a:avLst/>
              <a:gdLst/>
              <a:ahLst/>
              <a:cxnLst/>
              <a:rect l="l" t="t" r="r" b="b"/>
              <a:pathLst>
                <a:path w="2581627" h="1905710">
                  <a:moveTo>
                    <a:pt x="0" y="0"/>
                  </a:moveTo>
                  <a:lnTo>
                    <a:pt x="2581628" y="0"/>
                  </a:lnTo>
                  <a:lnTo>
                    <a:pt x="2581628" y="1905710"/>
                  </a:lnTo>
                  <a:lnTo>
                    <a:pt x="0" y="1905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1745760" y="593929"/>
              <a:ext cx="4040948" cy="1689851"/>
            </a:xfrm>
            <a:custGeom>
              <a:avLst/>
              <a:gdLst/>
              <a:ahLst/>
              <a:cxnLst/>
              <a:rect l="l" t="t" r="r" b="b"/>
              <a:pathLst>
                <a:path w="4040948" h="1689851">
                  <a:moveTo>
                    <a:pt x="0" y="0"/>
                  </a:moveTo>
                  <a:lnTo>
                    <a:pt x="4040948" y="0"/>
                  </a:lnTo>
                  <a:lnTo>
                    <a:pt x="4040948" y="1689851"/>
                  </a:lnTo>
                  <a:lnTo>
                    <a:pt x="0" y="1689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rot="-435929">
              <a:off x="9583876" y="1106343"/>
              <a:ext cx="2206225" cy="942660"/>
            </a:xfrm>
            <a:custGeom>
              <a:avLst/>
              <a:gdLst/>
              <a:ahLst/>
              <a:cxnLst/>
              <a:rect l="l" t="t" r="r" b="b"/>
              <a:pathLst>
                <a:path w="2206225" h="942660">
                  <a:moveTo>
                    <a:pt x="0" y="0"/>
                  </a:moveTo>
                  <a:lnTo>
                    <a:pt x="2206224" y="0"/>
                  </a:lnTo>
                  <a:lnTo>
                    <a:pt x="2206224" y="942659"/>
                  </a:lnTo>
                  <a:lnTo>
                    <a:pt x="0" y="942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22346" y="284462"/>
              <a:ext cx="153707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3만원!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700302" y="327039"/>
              <a:ext cx="146656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5만원!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052338" y="723245"/>
              <a:ext cx="3427792" cy="1421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3"/>
                </a:lnSpc>
              </a:pPr>
              <a:r>
                <a:rPr lang="en-US" sz="2328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낙찰!</a:t>
              </a:r>
            </a:p>
            <a:p>
              <a:pPr algn="ctr">
                <a:lnSpc>
                  <a:spcPts val="2793"/>
                </a:lnSpc>
              </a:pPr>
              <a:r>
                <a:rPr lang="en-US" sz="2328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5만원(X) 3만원(O)</a:t>
              </a:r>
            </a:p>
            <a:p>
              <a:pPr algn="ctr">
                <a:lnSpc>
                  <a:spcPts val="2793"/>
                </a:lnSpc>
              </a:pPr>
              <a:r>
                <a:rPr lang="en-US" sz="2328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거래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45497" y="886280"/>
              <a:ext cx="2290772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(2등 입찰가)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321949" y="868399"/>
              <a:ext cx="2223269" cy="465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4"/>
                </a:lnSpc>
              </a:pPr>
              <a:r>
                <a:rPr lang="en-US" sz="2303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(1등 입찰가)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521990">
              <a:off x="10068242" y="657294"/>
              <a:ext cx="1466564" cy="466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경매종료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986590" y="5203853"/>
            <a:ext cx="7614627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 등록 및 참여 비용은 포인트로 차감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3324" y="2805848"/>
            <a:ext cx="5687126" cy="5551051"/>
            <a:chOff x="0" y="0"/>
            <a:chExt cx="7582835" cy="7401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86941" cy="3886941"/>
            </a:xfrm>
            <a:custGeom>
              <a:avLst/>
              <a:gdLst/>
              <a:ahLst/>
              <a:cxnLst/>
              <a:rect l="l" t="t" r="r" b="b"/>
              <a:pathLst>
                <a:path w="3886941" h="3886941">
                  <a:moveTo>
                    <a:pt x="0" y="0"/>
                  </a:moveTo>
                  <a:lnTo>
                    <a:pt x="3886941" y="0"/>
                  </a:lnTo>
                  <a:lnTo>
                    <a:pt x="3886941" y="3886941"/>
                  </a:lnTo>
                  <a:lnTo>
                    <a:pt x="0" y="388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324699" y="2143264"/>
              <a:ext cx="5258137" cy="5258137"/>
            </a:xfrm>
            <a:custGeom>
              <a:avLst/>
              <a:gdLst/>
              <a:ahLst/>
              <a:cxnLst/>
              <a:rect l="l" t="t" r="r" b="b"/>
              <a:pathLst>
                <a:path w="5258137" h="5258137">
                  <a:moveTo>
                    <a:pt x="0" y="0"/>
                  </a:moveTo>
                  <a:lnTo>
                    <a:pt x="5258136" y="0"/>
                  </a:lnTo>
                  <a:lnTo>
                    <a:pt x="5258136" y="5258137"/>
                  </a:lnTo>
                  <a:lnTo>
                    <a:pt x="0" y="5258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253324" y="635000"/>
            <a:ext cx="15175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서비스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7690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43343" y="3083564"/>
            <a:ext cx="8437985" cy="609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744927"/>
                </a:solidFill>
                <a:latin typeface="210 옥탑방"/>
                <a:ea typeface="210 옥탑방"/>
                <a:cs typeface="210 옥탑방"/>
                <a:sym typeface="210 옥탑방"/>
              </a:rPr>
              <a:t>에스크로 거래(ESCROW)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86962" y="3917488"/>
            <a:ext cx="805820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구매자가 판매자에게 직접 송금하는 대신 다비드가 보관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86962" y="4416859"/>
            <a:ext cx="805820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판매자가 구매자에게 물건을 정상적으로 전달 시,</a:t>
            </a:r>
          </a:p>
          <a:p>
            <a:pPr algn="l"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     다비드에서 보관중인 금액을 수령 가능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45344" y="5943094"/>
            <a:ext cx="9242194" cy="4102744"/>
            <a:chOff x="0" y="0"/>
            <a:chExt cx="12322925" cy="5470325"/>
          </a:xfrm>
        </p:grpSpPr>
        <p:sp>
          <p:nvSpPr>
            <p:cNvPr id="14" name="Freeform 14"/>
            <p:cNvSpPr/>
            <p:nvPr/>
          </p:nvSpPr>
          <p:spPr>
            <a:xfrm>
              <a:off x="0" y="2317590"/>
              <a:ext cx="3152735" cy="3152735"/>
            </a:xfrm>
            <a:custGeom>
              <a:avLst/>
              <a:gdLst/>
              <a:ahLst/>
              <a:cxnLst/>
              <a:rect l="l" t="t" r="r" b="b"/>
              <a:pathLst>
                <a:path w="3152735" h="3152735">
                  <a:moveTo>
                    <a:pt x="0" y="0"/>
                  </a:moveTo>
                  <a:lnTo>
                    <a:pt x="3152735" y="0"/>
                  </a:lnTo>
                  <a:lnTo>
                    <a:pt x="3152735" y="3152735"/>
                  </a:lnTo>
                  <a:lnTo>
                    <a:pt x="0" y="3152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9170190" y="2317590"/>
              <a:ext cx="3152735" cy="3152735"/>
            </a:xfrm>
            <a:custGeom>
              <a:avLst/>
              <a:gdLst/>
              <a:ahLst/>
              <a:cxnLst/>
              <a:rect l="l" t="t" r="r" b="b"/>
              <a:pathLst>
                <a:path w="3152735" h="3152735">
                  <a:moveTo>
                    <a:pt x="0" y="0"/>
                  </a:moveTo>
                  <a:lnTo>
                    <a:pt x="3152735" y="0"/>
                  </a:lnTo>
                  <a:lnTo>
                    <a:pt x="3152735" y="3152735"/>
                  </a:lnTo>
                  <a:lnTo>
                    <a:pt x="0" y="3152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4288173" y="0"/>
              <a:ext cx="3746580" cy="3218406"/>
            </a:xfrm>
            <a:custGeom>
              <a:avLst/>
              <a:gdLst/>
              <a:ahLst/>
              <a:cxnLst/>
              <a:rect l="l" t="t" r="r" b="b"/>
              <a:pathLst>
                <a:path w="3746580" h="3218406">
                  <a:moveTo>
                    <a:pt x="0" y="0"/>
                  </a:moveTo>
                  <a:lnTo>
                    <a:pt x="3746580" y="0"/>
                  </a:lnTo>
                  <a:lnTo>
                    <a:pt x="3746580" y="3218406"/>
                  </a:lnTo>
                  <a:lnTo>
                    <a:pt x="0" y="3218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 rot="1467471" flipH="1">
              <a:off x="7081756" y="3287127"/>
              <a:ext cx="2354664" cy="470933"/>
            </a:xfrm>
            <a:custGeom>
              <a:avLst/>
              <a:gdLst/>
              <a:ahLst/>
              <a:cxnLst/>
              <a:rect l="l" t="t" r="r" b="b"/>
              <a:pathLst>
                <a:path w="2354664" h="470933">
                  <a:moveTo>
                    <a:pt x="2354664" y="0"/>
                  </a:moveTo>
                  <a:lnTo>
                    <a:pt x="0" y="0"/>
                  </a:lnTo>
                  <a:lnTo>
                    <a:pt x="0" y="470932"/>
                  </a:lnTo>
                  <a:lnTo>
                    <a:pt x="2354664" y="470932"/>
                  </a:lnTo>
                  <a:lnTo>
                    <a:pt x="2354664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 rot="-10800000" flipH="1">
              <a:off x="4042570" y="4498513"/>
              <a:ext cx="3751664" cy="750333"/>
            </a:xfrm>
            <a:custGeom>
              <a:avLst/>
              <a:gdLst/>
              <a:ahLst/>
              <a:cxnLst/>
              <a:rect l="l" t="t" r="r" b="b"/>
              <a:pathLst>
                <a:path w="3751664" h="750333">
                  <a:moveTo>
                    <a:pt x="3751664" y="0"/>
                  </a:moveTo>
                  <a:lnTo>
                    <a:pt x="0" y="0"/>
                  </a:lnTo>
                  <a:lnTo>
                    <a:pt x="0" y="750333"/>
                  </a:lnTo>
                  <a:lnTo>
                    <a:pt x="3751664" y="750333"/>
                  </a:lnTo>
                  <a:lnTo>
                    <a:pt x="3751664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1467471" flipH="1">
              <a:off x="7553702" y="2082123"/>
              <a:ext cx="2354664" cy="470933"/>
            </a:xfrm>
            <a:custGeom>
              <a:avLst/>
              <a:gdLst/>
              <a:ahLst/>
              <a:cxnLst/>
              <a:rect l="l" t="t" r="r" b="b"/>
              <a:pathLst>
                <a:path w="2354664" h="470933">
                  <a:moveTo>
                    <a:pt x="2354664" y="0"/>
                  </a:moveTo>
                  <a:lnTo>
                    <a:pt x="0" y="0"/>
                  </a:lnTo>
                  <a:lnTo>
                    <a:pt x="0" y="470933"/>
                  </a:lnTo>
                  <a:lnTo>
                    <a:pt x="2354664" y="470933"/>
                  </a:lnTo>
                  <a:lnTo>
                    <a:pt x="2354664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894199" flipH="1">
              <a:off x="2480574" y="2197340"/>
              <a:ext cx="2354664" cy="470933"/>
            </a:xfrm>
            <a:custGeom>
              <a:avLst/>
              <a:gdLst/>
              <a:ahLst/>
              <a:cxnLst/>
              <a:rect l="l" t="t" r="r" b="b"/>
              <a:pathLst>
                <a:path w="2354664" h="470933">
                  <a:moveTo>
                    <a:pt x="2354664" y="0"/>
                  </a:moveTo>
                  <a:lnTo>
                    <a:pt x="0" y="0"/>
                  </a:lnTo>
                  <a:lnTo>
                    <a:pt x="0" y="470933"/>
                  </a:lnTo>
                  <a:lnTo>
                    <a:pt x="2354664" y="470933"/>
                  </a:lnTo>
                  <a:lnTo>
                    <a:pt x="2354664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 rot="1434332">
              <a:off x="8010697" y="1827951"/>
              <a:ext cx="2730528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① 낙찰가 송금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928717" y="4230730"/>
              <a:ext cx="1868542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② 물품 전달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1453146">
              <a:off x="7572813" y="2970682"/>
              <a:ext cx="2360509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③ 인수확인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 rot="-1900794">
              <a:off x="2273671" y="1676635"/>
              <a:ext cx="2738457" cy="45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④ 낙찰가 수령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04617" y="4680521"/>
              <a:ext cx="1343501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판매자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096641" y="4680521"/>
              <a:ext cx="1299834" cy="56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구매자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301513"/>
            <a:ext cx="4473208" cy="6305016"/>
          </a:xfrm>
          <a:custGeom>
            <a:avLst/>
            <a:gdLst/>
            <a:ahLst/>
            <a:cxnLst/>
            <a:rect l="l" t="t" r="r" b="b"/>
            <a:pathLst>
              <a:path w="4473208" h="6305016">
                <a:moveTo>
                  <a:pt x="0" y="0"/>
                </a:moveTo>
                <a:lnTo>
                  <a:pt x="4473208" y="0"/>
                </a:lnTo>
                <a:lnTo>
                  <a:pt x="447320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5754" y="-166884"/>
            <a:ext cx="11301259" cy="4647643"/>
          </a:xfrm>
          <a:custGeom>
            <a:avLst/>
            <a:gdLst/>
            <a:ahLst/>
            <a:cxnLst/>
            <a:rect l="l" t="t" r="r" b="b"/>
            <a:pathLst>
              <a:path w="11301259" h="4647643">
                <a:moveTo>
                  <a:pt x="0" y="0"/>
                </a:moveTo>
                <a:lnTo>
                  <a:pt x="11301259" y="0"/>
                </a:lnTo>
                <a:lnTo>
                  <a:pt x="11301259" y="4647642"/>
                </a:lnTo>
                <a:lnTo>
                  <a:pt x="0" y="464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2976" y="3554114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6528" y="7606529"/>
            <a:ext cx="8106854" cy="3303543"/>
          </a:xfrm>
          <a:custGeom>
            <a:avLst/>
            <a:gdLst/>
            <a:ahLst/>
            <a:cxnLst/>
            <a:rect l="l" t="t" r="r" b="b"/>
            <a:pathLst>
              <a:path w="8106854" h="3303543">
                <a:moveTo>
                  <a:pt x="0" y="0"/>
                </a:moveTo>
                <a:lnTo>
                  <a:pt x="8106854" y="0"/>
                </a:lnTo>
                <a:lnTo>
                  <a:pt x="8106854" y="3303542"/>
                </a:lnTo>
                <a:lnTo>
                  <a:pt x="0" y="330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3517" y="-407036"/>
            <a:ext cx="11301259" cy="4887795"/>
          </a:xfrm>
          <a:custGeom>
            <a:avLst/>
            <a:gdLst/>
            <a:ahLst/>
            <a:cxnLst/>
            <a:rect l="l" t="t" r="r" b="b"/>
            <a:pathLst>
              <a:path w="11301259" h="4887795">
                <a:moveTo>
                  <a:pt x="0" y="0"/>
                </a:moveTo>
                <a:lnTo>
                  <a:pt x="11301259" y="0"/>
                </a:lnTo>
                <a:lnTo>
                  <a:pt x="11301259" y="4887794"/>
                </a:lnTo>
                <a:lnTo>
                  <a:pt x="0" y="4887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61625" y="2741777"/>
            <a:ext cx="5188867" cy="6356958"/>
          </a:xfrm>
          <a:custGeom>
            <a:avLst/>
            <a:gdLst/>
            <a:ahLst/>
            <a:cxnLst/>
            <a:rect l="l" t="t" r="r" b="b"/>
            <a:pathLst>
              <a:path w="5188867" h="6356958">
                <a:moveTo>
                  <a:pt x="0" y="0"/>
                </a:moveTo>
                <a:lnTo>
                  <a:pt x="5188867" y="0"/>
                </a:lnTo>
                <a:lnTo>
                  <a:pt x="518886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10995" y="6520131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9" y="0"/>
                </a:lnTo>
                <a:lnTo>
                  <a:pt x="11301259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301513"/>
            <a:ext cx="4473208" cy="6305016"/>
          </a:xfrm>
          <a:custGeom>
            <a:avLst/>
            <a:gdLst/>
            <a:ahLst/>
            <a:cxnLst/>
            <a:rect l="l" t="t" r="r" b="b"/>
            <a:pathLst>
              <a:path w="4473208" h="6305016">
                <a:moveTo>
                  <a:pt x="0" y="0"/>
                </a:moveTo>
                <a:lnTo>
                  <a:pt x="4473208" y="0"/>
                </a:lnTo>
                <a:lnTo>
                  <a:pt x="4473208" y="6305016"/>
                </a:lnTo>
                <a:lnTo>
                  <a:pt x="0" y="630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5754" y="-166884"/>
            <a:ext cx="11301259" cy="4647643"/>
          </a:xfrm>
          <a:custGeom>
            <a:avLst/>
            <a:gdLst/>
            <a:ahLst/>
            <a:cxnLst/>
            <a:rect l="l" t="t" r="r" b="b"/>
            <a:pathLst>
              <a:path w="11301259" h="4647643">
                <a:moveTo>
                  <a:pt x="0" y="0"/>
                </a:moveTo>
                <a:lnTo>
                  <a:pt x="11301259" y="0"/>
                </a:lnTo>
                <a:lnTo>
                  <a:pt x="11301259" y="4647642"/>
                </a:lnTo>
                <a:lnTo>
                  <a:pt x="0" y="4647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2976" y="3554114"/>
            <a:ext cx="9506976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6528" y="7606529"/>
            <a:ext cx="8106854" cy="3303543"/>
          </a:xfrm>
          <a:custGeom>
            <a:avLst/>
            <a:gdLst/>
            <a:ahLst/>
            <a:cxnLst/>
            <a:rect l="l" t="t" r="r" b="b"/>
            <a:pathLst>
              <a:path w="8106854" h="3303543">
                <a:moveTo>
                  <a:pt x="0" y="0"/>
                </a:moveTo>
                <a:lnTo>
                  <a:pt x="8106854" y="0"/>
                </a:lnTo>
                <a:lnTo>
                  <a:pt x="8106854" y="3303542"/>
                </a:lnTo>
                <a:lnTo>
                  <a:pt x="0" y="330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43517" y="-407036"/>
            <a:ext cx="11301259" cy="4887795"/>
          </a:xfrm>
          <a:custGeom>
            <a:avLst/>
            <a:gdLst/>
            <a:ahLst/>
            <a:cxnLst/>
            <a:rect l="l" t="t" r="r" b="b"/>
            <a:pathLst>
              <a:path w="11301259" h="4887795">
                <a:moveTo>
                  <a:pt x="0" y="0"/>
                </a:moveTo>
                <a:lnTo>
                  <a:pt x="11301259" y="0"/>
                </a:lnTo>
                <a:lnTo>
                  <a:pt x="11301259" y="4887794"/>
                </a:lnTo>
                <a:lnTo>
                  <a:pt x="0" y="4887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61625" y="2741777"/>
            <a:ext cx="5188867" cy="6356958"/>
          </a:xfrm>
          <a:custGeom>
            <a:avLst/>
            <a:gdLst/>
            <a:ahLst/>
            <a:cxnLst/>
            <a:rect l="l" t="t" r="r" b="b"/>
            <a:pathLst>
              <a:path w="5188867" h="6356958">
                <a:moveTo>
                  <a:pt x="0" y="0"/>
                </a:moveTo>
                <a:lnTo>
                  <a:pt x="5188867" y="0"/>
                </a:lnTo>
                <a:lnTo>
                  <a:pt x="518886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910995" y="6520131"/>
            <a:ext cx="11301259" cy="5127946"/>
          </a:xfrm>
          <a:custGeom>
            <a:avLst/>
            <a:gdLst/>
            <a:ahLst/>
            <a:cxnLst/>
            <a:rect l="l" t="t" r="r" b="b"/>
            <a:pathLst>
              <a:path w="11301259" h="5127946">
                <a:moveTo>
                  <a:pt x="0" y="0"/>
                </a:moveTo>
                <a:lnTo>
                  <a:pt x="11301259" y="0"/>
                </a:lnTo>
                <a:lnTo>
                  <a:pt x="11301259" y="5127946"/>
                </a:lnTo>
                <a:lnTo>
                  <a:pt x="0" y="51279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558444" y="1737053"/>
            <a:ext cx="9171113" cy="6720608"/>
            <a:chOff x="0" y="0"/>
            <a:chExt cx="968011" cy="709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8011" cy="709360"/>
            </a:xfrm>
            <a:custGeom>
              <a:avLst/>
              <a:gdLst/>
              <a:ahLst/>
              <a:cxnLst/>
              <a:rect l="l" t="t" r="r" b="b"/>
              <a:pathLst>
                <a:path w="968011" h="709360">
                  <a:moveTo>
                    <a:pt x="484005" y="0"/>
                  </a:moveTo>
                  <a:cubicBezTo>
                    <a:pt x="216697" y="0"/>
                    <a:pt x="0" y="158796"/>
                    <a:pt x="0" y="354680"/>
                  </a:cubicBezTo>
                  <a:cubicBezTo>
                    <a:pt x="0" y="550565"/>
                    <a:pt x="216697" y="709360"/>
                    <a:pt x="484005" y="709360"/>
                  </a:cubicBezTo>
                  <a:cubicBezTo>
                    <a:pt x="751314" y="709360"/>
                    <a:pt x="968011" y="550565"/>
                    <a:pt x="968011" y="354680"/>
                  </a:cubicBezTo>
                  <a:cubicBezTo>
                    <a:pt x="968011" y="158796"/>
                    <a:pt x="751314" y="0"/>
                    <a:pt x="484005" y="0"/>
                  </a:cubicBezTo>
                  <a:close/>
                </a:path>
              </a:pathLst>
            </a:custGeom>
            <a:solidFill>
              <a:srgbClr val="FFFFFF">
                <a:alpha val="8078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90751" y="9353"/>
              <a:ext cx="786509" cy="633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2" name="Freeform 12">
            <a:hlinkClick r:id="rId9" tooltip="https://j11a505.p.ssafy.io"/>
          </p:cNvPr>
          <p:cNvSpPr/>
          <p:nvPr/>
        </p:nvSpPr>
        <p:spPr>
          <a:xfrm>
            <a:off x="5992602" y="3043402"/>
            <a:ext cx="6302795" cy="5414259"/>
          </a:xfrm>
          <a:custGeom>
            <a:avLst/>
            <a:gdLst/>
            <a:ahLst/>
            <a:cxnLst/>
            <a:rect l="l" t="t" r="r" b="b"/>
            <a:pathLst>
              <a:path w="6302795" h="5414259">
                <a:moveTo>
                  <a:pt x="0" y="0"/>
                </a:moveTo>
                <a:lnTo>
                  <a:pt x="6302796" y="0"/>
                </a:lnTo>
                <a:lnTo>
                  <a:pt x="6302796" y="5414259"/>
                </a:lnTo>
                <a:lnTo>
                  <a:pt x="0" y="541425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386770" y="2656052"/>
            <a:ext cx="7514461" cy="68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다비드, 지금 바로 공개합니다!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33256" y="3526902"/>
            <a:ext cx="6421487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기술</a:t>
            </a:r>
            <a:r>
              <a:rPr lang="en-US" sz="8000" dirty="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스택</a:t>
            </a:r>
            <a:r>
              <a:rPr lang="en-US" sz="8000" dirty="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8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6770" y="5530190"/>
            <a:ext cx="75144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다비드는 이런 기술을 사용했어요.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12112" y="2622799"/>
            <a:ext cx="246377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210 옥탑방"/>
                <a:ea typeface="210 옥탑방"/>
                <a:cs typeface="210 옥탑방"/>
                <a:sym typeface="210 옥탑방"/>
              </a:rPr>
              <a:t>팀원 소개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40612" y="4069903"/>
            <a:ext cx="360677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 기획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91523" y="5517007"/>
            <a:ext cx="510495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210 옥탑방"/>
                <a:ea typeface="210 옥탑방"/>
                <a:cs typeface="210 옥탑방"/>
                <a:sym typeface="210 옥탑방"/>
              </a:rPr>
              <a:t>서비스 소개 및 시연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56711" y="6964111"/>
            <a:ext cx="378455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기술 스택 소개</a:t>
            </a:r>
          </a:p>
        </p:txBody>
      </p:sp>
      <p:sp>
        <p:nvSpPr>
          <p:cNvPr id="6" name="AutoShape 6"/>
          <p:cNvSpPr/>
          <p:nvPr/>
        </p:nvSpPr>
        <p:spPr>
          <a:xfrm>
            <a:off x="1939600" y="3840063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939600" y="5287167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939600" y="6734271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8173418" y="1564270"/>
            <a:ext cx="1951137" cy="490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210 옥탑방"/>
                <a:ea typeface="210 옥탑방"/>
                <a:cs typeface="210 옥탑방"/>
                <a:sym typeface="210 옥탑방"/>
              </a:rPr>
              <a:t>CONTENTS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939600" y="8151813"/>
            <a:ext cx="1440879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7912100" y="8385175"/>
            <a:ext cx="2463800" cy="82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210 옥탑방"/>
                <a:ea typeface="210 옥탑방"/>
                <a:cs typeface="210 옥탑방"/>
                <a:sym typeface="210 옥탑방"/>
              </a:rPr>
              <a:t> 개선사항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391048"/>
            <a:ext cx="10038480" cy="7026936"/>
          </a:xfrm>
          <a:custGeom>
            <a:avLst/>
            <a:gdLst/>
            <a:ahLst/>
            <a:cxnLst/>
            <a:rect l="l" t="t" r="r" b="b"/>
            <a:pathLst>
              <a:path w="10038480" h="7026936">
                <a:moveTo>
                  <a:pt x="0" y="0"/>
                </a:moveTo>
                <a:lnTo>
                  <a:pt x="10038480" y="0"/>
                </a:lnTo>
                <a:lnTo>
                  <a:pt x="10038480" y="7026936"/>
                </a:lnTo>
                <a:lnTo>
                  <a:pt x="0" y="7026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기술스택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38673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2677" y="1315592"/>
            <a:ext cx="2927375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ERD 다이어그램</a:t>
            </a:r>
          </a:p>
        </p:txBody>
      </p:sp>
      <p:sp>
        <p:nvSpPr>
          <p:cNvPr id="9" name="Freeform 9"/>
          <p:cNvSpPr/>
          <p:nvPr/>
        </p:nvSpPr>
        <p:spPr>
          <a:xfrm>
            <a:off x="11627591" y="4776875"/>
            <a:ext cx="1662594" cy="1625186"/>
          </a:xfrm>
          <a:custGeom>
            <a:avLst/>
            <a:gdLst/>
            <a:ahLst/>
            <a:cxnLst/>
            <a:rect l="l" t="t" r="r" b="b"/>
            <a:pathLst>
              <a:path w="1662594" h="1625186">
                <a:moveTo>
                  <a:pt x="0" y="0"/>
                </a:moveTo>
                <a:lnTo>
                  <a:pt x="1662595" y="0"/>
                </a:lnTo>
                <a:lnTo>
                  <a:pt x="1662595" y="1625186"/>
                </a:lnTo>
                <a:lnTo>
                  <a:pt x="0" y="1625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27591" y="6948347"/>
            <a:ext cx="1611987" cy="1563313"/>
          </a:xfrm>
          <a:custGeom>
            <a:avLst/>
            <a:gdLst/>
            <a:ahLst/>
            <a:cxnLst/>
            <a:rect l="l" t="t" r="r" b="b"/>
            <a:pathLst>
              <a:path w="1611987" h="1563313">
                <a:moveTo>
                  <a:pt x="0" y="0"/>
                </a:moveTo>
                <a:lnTo>
                  <a:pt x="1611988" y="0"/>
                </a:lnTo>
                <a:lnTo>
                  <a:pt x="1611988" y="1563312"/>
                </a:lnTo>
                <a:lnTo>
                  <a:pt x="0" y="1563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426239" y="5208468"/>
            <a:ext cx="3872263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각 경매당 입찰 참여 정보</a:t>
            </a:r>
          </a:p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거래 채팅 내용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26239" y="7349003"/>
            <a:ext cx="3872263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회원가입 휴대폰 인증코드</a:t>
            </a:r>
          </a:p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계좌 1원 인증 코드</a:t>
            </a:r>
          </a:p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CHAT BOT CONTEXT</a:t>
            </a:r>
          </a:p>
        </p:txBody>
      </p:sp>
      <p:sp>
        <p:nvSpPr>
          <p:cNvPr id="13" name="Freeform 13"/>
          <p:cNvSpPr/>
          <p:nvPr/>
        </p:nvSpPr>
        <p:spPr>
          <a:xfrm>
            <a:off x="11355353" y="2891310"/>
            <a:ext cx="2070886" cy="1169353"/>
          </a:xfrm>
          <a:custGeom>
            <a:avLst/>
            <a:gdLst/>
            <a:ahLst/>
            <a:cxnLst/>
            <a:rect l="l" t="t" r="r" b="b"/>
            <a:pathLst>
              <a:path w="2070886" h="1169353">
                <a:moveTo>
                  <a:pt x="0" y="0"/>
                </a:moveTo>
                <a:lnTo>
                  <a:pt x="2070886" y="0"/>
                </a:lnTo>
                <a:lnTo>
                  <a:pt x="2070886" y="1169353"/>
                </a:lnTo>
                <a:lnTo>
                  <a:pt x="0" y="11693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426239" y="2713986"/>
            <a:ext cx="3872263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회원, 무작위 닉네임</a:t>
            </a:r>
          </a:p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경매, 거래 정보</a:t>
            </a:r>
          </a:p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문의, 개인 계좌</a:t>
            </a:r>
          </a:p>
          <a:p>
            <a:pPr marL="539756" lvl="1" indent="-269878" algn="l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이미지 URL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27996" y="2100688"/>
            <a:ext cx="13232008" cy="7492625"/>
          </a:xfrm>
          <a:custGeom>
            <a:avLst/>
            <a:gdLst/>
            <a:ahLst/>
            <a:cxnLst/>
            <a:rect l="l" t="t" r="r" b="b"/>
            <a:pathLst>
              <a:path w="13232008" h="7492625">
                <a:moveTo>
                  <a:pt x="0" y="0"/>
                </a:moveTo>
                <a:lnTo>
                  <a:pt x="13232008" y="0"/>
                </a:lnTo>
                <a:lnTo>
                  <a:pt x="13232008" y="7492624"/>
                </a:lnTo>
                <a:lnTo>
                  <a:pt x="0" y="74926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기술스택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02177" y="635000"/>
            <a:ext cx="38673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2677" y="1315592"/>
            <a:ext cx="2924770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아키텍쳐 설계도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380616" y="3120301"/>
            <a:ext cx="3462450" cy="1803591"/>
          </a:xfrm>
          <a:custGeom>
            <a:avLst/>
            <a:gdLst/>
            <a:ahLst/>
            <a:cxnLst/>
            <a:rect l="l" t="t" r="r" b="b"/>
            <a:pathLst>
              <a:path w="3462450" h="1803591">
                <a:moveTo>
                  <a:pt x="0" y="0"/>
                </a:moveTo>
                <a:lnTo>
                  <a:pt x="3462449" y="0"/>
                </a:lnTo>
                <a:lnTo>
                  <a:pt x="3462449" y="1803591"/>
                </a:lnTo>
                <a:lnTo>
                  <a:pt x="0" y="180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84124" y="2617029"/>
            <a:ext cx="2810134" cy="2810134"/>
          </a:xfrm>
          <a:custGeom>
            <a:avLst/>
            <a:gdLst/>
            <a:ahLst/>
            <a:cxnLst/>
            <a:rect l="l" t="t" r="r" b="b"/>
            <a:pathLst>
              <a:path w="2810134" h="2810134">
                <a:moveTo>
                  <a:pt x="0" y="0"/>
                </a:moveTo>
                <a:lnTo>
                  <a:pt x="2810134" y="0"/>
                </a:lnTo>
                <a:lnTo>
                  <a:pt x="2810134" y="2810134"/>
                </a:lnTo>
                <a:lnTo>
                  <a:pt x="0" y="2810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1900340" y="6321788"/>
            <a:ext cx="2603536" cy="1844980"/>
            <a:chOff x="0" y="0"/>
            <a:chExt cx="3471381" cy="2459974"/>
          </a:xfrm>
        </p:grpSpPr>
        <p:sp>
          <p:nvSpPr>
            <p:cNvPr id="8" name="Freeform 8"/>
            <p:cNvSpPr/>
            <p:nvPr/>
          </p:nvSpPr>
          <p:spPr>
            <a:xfrm>
              <a:off x="830205" y="0"/>
              <a:ext cx="2025824" cy="2053575"/>
            </a:xfrm>
            <a:custGeom>
              <a:avLst/>
              <a:gdLst/>
              <a:ahLst/>
              <a:cxnLst/>
              <a:rect l="l" t="t" r="r" b="b"/>
              <a:pathLst>
                <a:path w="2025824" h="2053575">
                  <a:moveTo>
                    <a:pt x="0" y="0"/>
                  </a:moveTo>
                  <a:lnTo>
                    <a:pt x="2025824" y="0"/>
                  </a:lnTo>
                  <a:lnTo>
                    <a:pt x="2025824" y="2053575"/>
                  </a:lnTo>
                  <a:lnTo>
                    <a:pt x="0" y="2053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1977375"/>
              <a:ext cx="3471381" cy="482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Delivery Tracker API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50086" y="6497965"/>
            <a:ext cx="2923509" cy="1668803"/>
            <a:chOff x="0" y="0"/>
            <a:chExt cx="3898012" cy="22250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98012" cy="1583769"/>
            </a:xfrm>
            <a:custGeom>
              <a:avLst/>
              <a:gdLst/>
              <a:ahLst/>
              <a:cxnLst/>
              <a:rect l="l" t="t" r="r" b="b"/>
              <a:pathLst>
                <a:path w="3898012" h="1583769">
                  <a:moveTo>
                    <a:pt x="0" y="0"/>
                  </a:moveTo>
                  <a:lnTo>
                    <a:pt x="3898012" y="0"/>
                  </a:lnTo>
                  <a:lnTo>
                    <a:pt x="3898012" y="1583769"/>
                  </a:lnTo>
                  <a:lnTo>
                    <a:pt x="0" y="1583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739368" y="1742472"/>
              <a:ext cx="2208394" cy="482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CoolSMS API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205402" y="6122174"/>
            <a:ext cx="1643483" cy="2044594"/>
            <a:chOff x="0" y="0"/>
            <a:chExt cx="2191311" cy="2726125"/>
          </a:xfrm>
        </p:grpSpPr>
        <p:sp>
          <p:nvSpPr>
            <p:cNvPr id="14" name="Freeform 14"/>
            <p:cNvSpPr/>
            <p:nvPr/>
          </p:nvSpPr>
          <p:spPr>
            <a:xfrm>
              <a:off x="151288" y="0"/>
              <a:ext cx="1943125" cy="2173015"/>
            </a:xfrm>
            <a:custGeom>
              <a:avLst/>
              <a:gdLst/>
              <a:ahLst/>
              <a:cxnLst/>
              <a:rect l="l" t="t" r="r" b="b"/>
              <a:pathLst>
                <a:path w="1943125" h="2173015">
                  <a:moveTo>
                    <a:pt x="0" y="0"/>
                  </a:moveTo>
                  <a:lnTo>
                    <a:pt x="1943124" y="0"/>
                  </a:lnTo>
                  <a:lnTo>
                    <a:pt x="1943124" y="2173015"/>
                  </a:lnTo>
                  <a:lnTo>
                    <a:pt x="0" y="21730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0" y="2243526"/>
              <a:ext cx="2191311" cy="482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ChatGPT API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295578" y="2950607"/>
            <a:ext cx="1813061" cy="1973285"/>
          </a:xfrm>
          <a:custGeom>
            <a:avLst/>
            <a:gdLst/>
            <a:ahLst/>
            <a:cxnLst/>
            <a:rect l="l" t="t" r="r" b="b"/>
            <a:pathLst>
              <a:path w="1813061" h="1973285">
                <a:moveTo>
                  <a:pt x="0" y="0"/>
                </a:moveTo>
                <a:lnTo>
                  <a:pt x="1813061" y="0"/>
                </a:lnTo>
                <a:lnTo>
                  <a:pt x="1813061" y="1973285"/>
                </a:lnTo>
                <a:lnTo>
                  <a:pt x="0" y="19732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기술스택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2177" y="635000"/>
            <a:ext cx="38673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2677" y="1315592"/>
            <a:ext cx="4074032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주목할 만한 기술 스택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204591" y="3526902"/>
            <a:ext cx="3878818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개선사항</a:t>
            </a:r>
            <a:endParaRPr lang="en-US" sz="8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6770" y="5530190"/>
            <a:ext cx="75144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 서비스의 성능을 개선해봤어요.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705070" cy="2648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5807" y="2926278"/>
            <a:ext cx="11301259" cy="2458024"/>
          </a:xfrm>
          <a:custGeom>
            <a:avLst/>
            <a:gdLst/>
            <a:ahLst/>
            <a:cxnLst/>
            <a:rect l="l" t="t" r="r" b="b"/>
            <a:pathLst>
              <a:path w="11301259" h="2458024">
                <a:moveTo>
                  <a:pt x="0" y="0"/>
                </a:moveTo>
                <a:lnTo>
                  <a:pt x="11301259" y="0"/>
                </a:lnTo>
                <a:lnTo>
                  <a:pt x="11301259" y="2458024"/>
                </a:lnTo>
                <a:lnTo>
                  <a:pt x="0" y="2458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3324" y="6846799"/>
            <a:ext cx="11301259" cy="2542783"/>
          </a:xfrm>
          <a:custGeom>
            <a:avLst/>
            <a:gdLst/>
            <a:ahLst/>
            <a:cxnLst/>
            <a:rect l="l" t="t" r="r" b="b"/>
            <a:pathLst>
              <a:path w="11301259" h="2542783">
                <a:moveTo>
                  <a:pt x="0" y="0"/>
                </a:moveTo>
                <a:lnTo>
                  <a:pt x="11301259" y="0"/>
                </a:lnTo>
                <a:lnTo>
                  <a:pt x="11301259" y="2542784"/>
                </a:lnTo>
                <a:lnTo>
                  <a:pt x="0" y="254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2677" y="1315592"/>
            <a:ext cx="6189515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Elastic Search - 검색 속도 개선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324" y="635000"/>
            <a:ext cx="11429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개선사항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74303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3324" y="2281396"/>
            <a:ext cx="105369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MySQL</a:t>
            </a:r>
            <a:r>
              <a:rPr lang="en-US" sz="2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(RDB를 통한 경매 물건 검색) - 표본수 1000건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3324" y="6154870"/>
            <a:ext cx="122791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Elastic Search</a:t>
            </a:r>
            <a:r>
              <a:rPr lang="en-US" sz="2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(Index를 통한 경매 물건 검색) - 표본수 1000건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195901" y="5126314"/>
            <a:ext cx="4107599" cy="1717723"/>
          </a:xfrm>
          <a:custGeom>
            <a:avLst/>
            <a:gdLst/>
            <a:ahLst/>
            <a:cxnLst/>
            <a:rect l="l" t="t" r="r" b="b"/>
            <a:pathLst>
              <a:path w="4107599" h="1717723">
                <a:moveTo>
                  <a:pt x="0" y="0"/>
                </a:moveTo>
                <a:lnTo>
                  <a:pt x="4107599" y="0"/>
                </a:lnTo>
                <a:lnTo>
                  <a:pt x="4107599" y="1717723"/>
                </a:lnTo>
                <a:lnTo>
                  <a:pt x="0" y="1717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346960" y="5145976"/>
            <a:ext cx="3805481" cy="150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4"/>
              </a:lnSpc>
            </a:pPr>
            <a:r>
              <a:rPr lang="en-US" sz="4317">
                <a:solidFill>
                  <a:srgbClr val="FD5B43"/>
                </a:solidFill>
                <a:latin typeface="210 옥탑방"/>
                <a:ea typeface="210 옥탑방"/>
                <a:cs typeface="210 옥탑방"/>
                <a:sym typeface="210 옥탑방"/>
              </a:rPr>
              <a:t>약 2.17배</a:t>
            </a:r>
          </a:p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검색속도 개선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876457" y="3550013"/>
            <a:ext cx="2319444" cy="1127118"/>
          </a:xfrm>
          <a:prstGeom prst="line">
            <a:avLst/>
          </a:prstGeom>
          <a:ln w="38100" cap="flat">
            <a:solidFill>
              <a:srgbClr val="FD5B4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>
            <a:off x="10876457" y="8420338"/>
            <a:ext cx="2577362" cy="0"/>
          </a:xfrm>
          <a:prstGeom prst="line">
            <a:avLst/>
          </a:prstGeom>
          <a:ln w="38100" cap="flat">
            <a:solidFill>
              <a:srgbClr val="FD5B4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TextBox 16"/>
          <p:cNvSpPr txBox="1"/>
          <p:nvPr/>
        </p:nvSpPr>
        <p:spPr>
          <a:xfrm>
            <a:off x="13516180" y="8129825"/>
            <a:ext cx="3015391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초당 126.2건 처리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02760" y="3259500"/>
            <a:ext cx="2890670" cy="5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초당 58.0건 처리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2655" y="2469731"/>
            <a:ext cx="12019549" cy="6024799"/>
          </a:xfrm>
          <a:custGeom>
            <a:avLst/>
            <a:gdLst/>
            <a:ahLst/>
            <a:cxnLst/>
            <a:rect l="l" t="t" r="r" b="b"/>
            <a:pathLst>
              <a:path w="12019549" h="6024799">
                <a:moveTo>
                  <a:pt x="0" y="0"/>
                </a:moveTo>
                <a:lnTo>
                  <a:pt x="12019549" y="0"/>
                </a:lnTo>
                <a:lnTo>
                  <a:pt x="12019549" y="6024799"/>
                </a:lnTo>
                <a:lnTo>
                  <a:pt x="0" y="6024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92677" y="1315592"/>
            <a:ext cx="8251323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Prometheus - 모니터링을 통한 최적화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324" y="635000"/>
            <a:ext cx="11429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개선사항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2177" y="635000"/>
            <a:ext cx="374303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05</a:t>
            </a:r>
          </a:p>
        </p:txBody>
      </p:sp>
      <p:sp>
        <p:nvSpPr>
          <p:cNvPr id="9" name="Freeform 9"/>
          <p:cNvSpPr/>
          <p:nvPr/>
        </p:nvSpPr>
        <p:spPr>
          <a:xfrm>
            <a:off x="12721725" y="4296728"/>
            <a:ext cx="5157207" cy="2156650"/>
          </a:xfrm>
          <a:custGeom>
            <a:avLst/>
            <a:gdLst/>
            <a:ahLst/>
            <a:cxnLst/>
            <a:rect l="l" t="t" r="r" b="b"/>
            <a:pathLst>
              <a:path w="5157207" h="2156650">
                <a:moveTo>
                  <a:pt x="0" y="0"/>
                </a:moveTo>
                <a:lnTo>
                  <a:pt x="5157207" y="0"/>
                </a:lnTo>
                <a:lnTo>
                  <a:pt x="5157207" y="2156651"/>
                </a:lnTo>
                <a:lnTo>
                  <a:pt x="0" y="21566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35985" y="4414616"/>
            <a:ext cx="4328688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&lt;모니터링 결과&gt;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D5B43"/>
                </a:solidFill>
                <a:latin typeface="210 옥탑방"/>
                <a:ea typeface="210 옥탑방"/>
                <a:cs typeface="210 옥탑방"/>
                <a:sym typeface="210 옥탑방"/>
              </a:rPr>
              <a:t>findByEmail</a:t>
            </a:r>
            <a:r>
              <a:rPr lang="en-US" sz="3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메서드의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잦은 호출 빈도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1718" y="2245868"/>
            <a:ext cx="10627718" cy="5274005"/>
          </a:xfrm>
          <a:custGeom>
            <a:avLst/>
            <a:gdLst/>
            <a:ahLst/>
            <a:cxnLst/>
            <a:rect l="l" t="t" r="r" b="b"/>
            <a:pathLst>
              <a:path w="10627718" h="5274005">
                <a:moveTo>
                  <a:pt x="0" y="0"/>
                </a:moveTo>
                <a:lnTo>
                  <a:pt x="10627718" y="0"/>
                </a:lnTo>
                <a:lnTo>
                  <a:pt x="10627718" y="5274005"/>
                </a:lnTo>
                <a:lnTo>
                  <a:pt x="0" y="52740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6649" y="5511022"/>
            <a:ext cx="9069633" cy="4534816"/>
          </a:xfrm>
          <a:custGeom>
            <a:avLst/>
            <a:gdLst/>
            <a:ahLst/>
            <a:cxnLst/>
            <a:rect l="l" t="t" r="r" b="b"/>
            <a:pathLst>
              <a:path w="9069633" h="4534816">
                <a:moveTo>
                  <a:pt x="0" y="0"/>
                </a:moveTo>
                <a:lnTo>
                  <a:pt x="9069633" y="0"/>
                </a:lnTo>
                <a:lnTo>
                  <a:pt x="9069633" y="4534816"/>
                </a:lnTo>
                <a:lnTo>
                  <a:pt x="0" y="4534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92677" y="1315592"/>
            <a:ext cx="8251323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모니터링을 통한 최적화 - Prometheus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3324" y="635000"/>
            <a:ext cx="114292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개선사항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02177" y="635000"/>
            <a:ext cx="374303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05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981223" y="2538424"/>
            <a:ext cx="5137628" cy="2148463"/>
          </a:xfrm>
          <a:custGeom>
            <a:avLst/>
            <a:gdLst/>
            <a:ahLst/>
            <a:cxnLst/>
            <a:rect l="l" t="t" r="r" b="b"/>
            <a:pathLst>
              <a:path w="5137628" h="2148463">
                <a:moveTo>
                  <a:pt x="0" y="0"/>
                </a:moveTo>
                <a:lnTo>
                  <a:pt x="5137628" y="0"/>
                </a:lnTo>
                <a:lnTo>
                  <a:pt x="5137628" y="2148463"/>
                </a:lnTo>
                <a:lnTo>
                  <a:pt x="0" y="2148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074593" y="2652218"/>
            <a:ext cx="4950888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2200번의 요청 처리 시간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JPQL</a:t>
            </a:r>
            <a:r>
              <a:rPr lang="en-US" sz="3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-&gt; 37.5초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NativeQuery</a:t>
            </a:r>
            <a:r>
              <a:rPr lang="en-US" sz="35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-&gt; </a:t>
            </a:r>
            <a:r>
              <a:rPr lang="en-US" sz="3500">
                <a:solidFill>
                  <a:srgbClr val="FD5B43"/>
                </a:solidFill>
                <a:latin typeface="210 옥탑방"/>
                <a:ea typeface="210 옥탑방"/>
                <a:cs typeface="210 옥탑방"/>
                <a:sym typeface="210 옥탑방"/>
              </a:rPr>
              <a:t>30.1초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25298" y="7988903"/>
            <a:ext cx="4107599" cy="1717723"/>
          </a:xfrm>
          <a:custGeom>
            <a:avLst/>
            <a:gdLst/>
            <a:ahLst/>
            <a:cxnLst/>
            <a:rect l="l" t="t" r="r" b="b"/>
            <a:pathLst>
              <a:path w="4107599" h="1717723">
                <a:moveTo>
                  <a:pt x="0" y="0"/>
                </a:moveTo>
                <a:lnTo>
                  <a:pt x="4107599" y="0"/>
                </a:lnTo>
                <a:lnTo>
                  <a:pt x="4107599" y="1717723"/>
                </a:lnTo>
                <a:lnTo>
                  <a:pt x="0" y="1717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76358" y="8008565"/>
            <a:ext cx="3805481" cy="1509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4"/>
              </a:lnSpc>
            </a:pPr>
            <a:r>
              <a:rPr lang="en-US" sz="4317">
                <a:solidFill>
                  <a:srgbClr val="FD5B43"/>
                </a:solidFill>
                <a:latin typeface="210 옥탑방"/>
                <a:ea typeface="210 옥탑방"/>
                <a:cs typeface="210 옥탑방"/>
                <a:sym typeface="210 옥탑방"/>
              </a:rPr>
              <a:t>약 1.24배</a:t>
            </a:r>
          </a:p>
          <a:p>
            <a:pPr algn="ctr">
              <a:lnSpc>
                <a:spcPts val="6044"/>
              </a:lnSpc>
              <a:spcBef>
                <a:spcPct val="0"/>
              </a:spcBef>
            </a:pPr>
            <a:r>
              <a:rPr lang="en-US" sz="4317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성능 개선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84094" y="3526902"/>
            <a:ext cx="6119812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8000" dirty="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회고</a:t>
            </a:r>
            <a:endParaRPr lang="en-US" sz="8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386770" y="5530190"/>
            <a:ext cx="751446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핀테크 특화 프로젝트를 마무리하며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19748" y="4317795"/>
            <a:ext cx="4848503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감사합니다</a:t>
            </a:r>
            <a:endParaRPr lang="en-US" sz="8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35302" y="3422127"/>
            <a:ext cx="3617397" cy="2312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2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QnA</a:t>
            </a:r>
            <a:endParaRPr lang="en-US" sz="12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0163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25737" y="3595534"/>
            <a:ext cx="4833416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8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팀원</a:t>
            </a:r>
            <a:r>
              <a:rPr lang="en-US" sz="8800" dirty="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88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88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35670" y="5530190"/>
            <a:ext cx="72135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D5E59"/>
                </a:solidFill>
                <a:latin typeface="210 옥탑방"/>
                <a:ea typeface="210 옥탑방"/>
                <a:cs typeface="210 옥탑방"/>
                <a:sym typeface="210 옥탑방"/>
              </a:rPr>
              <a:t>Team. </a:t>
            </a:r>
            <a:r>
              <a:rPr lang="en-US" sz="300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오 to the 영 to the 오</a:t>
            </a:r>
            <a:r>
              <a:rPr lang="en-US" sz="3000">
                <a:solidFill>
                  <a:srgbClr val="5D5E59"/>
                </a:solidFill>
                <a:latin typeface="210 옥탑방"/>
                <a:ea typeface="210 옥탑방"/>
                <a:cs typeface="210 옥탑방"/>
                <a:sym typeface="210 옥탑방"/>
              </a:rPr>
              <a:t>를 소개합니다!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53324" y="635000"/>
            <a:ext cx="141367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팀원</a:t>
            </a:r>
            <a:r>
              <a:rPr lang="en-US" sz="2499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소개</a:t>
            </a:r>
            <a:endParaRPr lang="en-US" sz="2499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02177" y="635000"/>
            <a:ext cx="34357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90476" y="1472519"/>
            <a:ext cx="1214698" cy="61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유우준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41898" y="1472519"/>
            <a:ext cx="1214698" cy="61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홍범선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90476" y="4371646"/>
            <a:ext cx="1214698" cy="61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조성욱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41898" y="4341984"/>
            <a:ext cx="1214698" cy="61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이민정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02036" y="2239574"/>
            <a:ext cx="2706232" cy="12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팀장</a:t>
            </a:r>
          </a:p>
          <a:p>
            <a:pPr algn="l">
              <a:lnSpc>
                <a:spcPts val="3234"/>
              </a:lnSpc>
            </a:pPr>
            <a:r>
              <a:rPr lang="en-US" sz="2310" u="sng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 FE, BE 담당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ELK Stack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적용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41898" y="2232015"/>
            <a:ext cx="3988646" cy="12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FE 총괄</a:t>
            </a:r>
          </a:p>
          <a:p>
            <a:pPr algn="l">
              <a:lnSpc>
                <a:spcPts val="3234"/>
              </a:lnSpc>
            </a:pPr>
            <a:r>
              <a:rPr lang="en-US" sz="2310" u="sng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거래 FE, BE 담당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Delivery Tracker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서비스 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02036" y="5123421"/>
            <a:ext cx="2480472" cy="12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 u="sng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경매 FE, BE 담당</a:t>
            </a:r>
          </a:p>
          <a:p>
            <a:pPr algn="l">
              <a:lnSpc>
                <a:spcPts val="3234"/>
              </a:lnSpc>
            </a:pPr>
            <a:r>
              <a:rPr lang="en-US" sz="2310" spc="-2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Prometheus</a:t>
            </a:r>
            <a:r>
              <a:rPr lang="en-US" sz="2310" spc="-25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적용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r>
              <a:rPr lang="en-US" sz="2310" spc="-2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실시간 채팅</a:t>
            </a:r>
            <a:r>
              <a:rPr lang="en-US" sz="2310" spc="-25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지원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41898" y="5123421"/>
            <a:ext cx="4208293" cy="12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 u="sng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거래 FE, BE 담당</a:t>
            </a:r>
          </a:p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Stomp + Kafka 실시간 채팅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적용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Escrow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서비스 적용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90476" y="7242915"/>
            <a:ext cx="1214698" cy="61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장윤주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41898" y="7228997"/>
            <a:ext cx="1214698" cy="61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51"/>
              </a:lnSpc>
              <a:spcBef>
                <a:spcPct val="0"/>
              </a:spcBef>
            </a:pPr>
            <a:r>
              <a:rPr lang="en-US" sz="3465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황태건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90476" y="8005409"/>
            <a:ext cx="3381943" cy="12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회</a:t>
            </a:r>
            <a:r>
              <a:rPr lang="en-US" sz="2310" u="sng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원 관리 FE, BE 담당</a:t>
            </a:r>
          </a:p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SSAFY 금융망 API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적용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 </a:t>
            </a: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고객센터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41898" y="7957719"/>
            <a:ext cx="3454150" cy="1227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4"/>
              </a:lnSpc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Infra 총괄, UCC 감독</a:t>
            </a:r>
          </a:p>
          <a:p>
            <a:pPr algn="l">
              <a:lnSpc>
                <a:spcPts val="3234"/>
              </a:lnSpc>
            </a:pPr>
            <a:r>
              <a:rPr lang="en-US" sz="2310" u="sng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회원 관리 FE, BE 담당</a:t>
            </a:r>
          </a:p>
          <a:p>
            <a:pPr algn="l">
              <a:lnSpc>
                <a:spcPts val="3234"/>
              </a:lnSpc>
              <a:spcBef>
                <a:spcPct val="0"/>
              </a:spcBef>
            </a:pPr>
            <a:r>
              <a:rPr lang="en-US" sz="231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Chat Bot, SMS 알림</a:t>
            </a:r>
            <a:r>
              <a:rPr lang="en-US" sz="2310">
                <a:solidFill>
                  <a:srgbClr val="79786D"/>
                </a:solidFill>
                <a:latin typeface="210 옥탑방"/>
                <a:ea typeface="210 옥탑방"/>
                <a:cs typeface="210 옥탑방"/>
                <a:sym typeface="210 옥탑방"/>
              </a:rPr>
              <a:t> 적용</a:t>
            </a:r>
          </a:p>
        </p:txBody>
      </p:sp>
      <p:sp>
        <p:nvSpPr>
          <p:cNvPr id="19" name="Freeform 19"/>
          <p:cNvSpPr/>
          <p:nvPr/>
        </p:nvSpPr>
        <p:spPr>
          <a:xfrm>
            <a:off x="9894613" y="7139276"/>
            <a:ext cx="1330663" cy="1399631"/>
          </a:xfrm>
          <a:custGeom>
            <a:avLst/>
            <a:gdLst/>
            <a:ahLst/>
            <a:cxnLst/>
            <a:rect l="l" t="t" r="r" b="b"/>
            <a:pathLst>
              <a:path w="1330663" h="1399631">
                <a:moveTo>
                  <a:pt x="0" y="0"/>
                </a:moveTo>
                <a:lnTo>
                  <a:pt x="1330663" y="0"/>
                </a:lnTo>
                <a:lnTo>
                  <a:pt x="1330663" y="1399631"/>
                </a:lnTo>
                <a:lnTo>
                  <a:pt x="0" y="1399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315193" y="4272664"/>
            <a:ext cx="1195255" cy="1432120"/>
          </a:xfrm>
          <a:custGeom>
            <a:avLst/>
            <a:gdLst/>
            <a:ahLst/>
            <a:cxnLst/>
            <a:rect l="l" t="t" r="r" b="b"/>
            <a:pathLst>
              <a:path w="1195255" h="1432120">
                <a:moveTo>
                  <a:pt x="0" y="0"/>
                </a:moveTo>
                <a:lnTo>
                  <a:pt x="1195255" y="0"/>
                </a:lnTo>
                <a:lnTo>
                  <a:pt x="1195255" y="1432120"/>
                </a:lnTo>
                <a:lnTo>
                  <a:pt x="0" y="1432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294883" y="1369210"/>
            <a:ext cx="1215565" cy="1426807"/>
          </a:xfrm>
          <a:custGeom>
            <a:avLst/>
            <a:gdLst/>
            <a:ahLst/>
            <a:cxnLst/>
            <a:rect l="l" t="t" r="r" b="b"/>
            <a:pathLst>
              <a:path w="1215565" h="1426807">
                <a:moveTo>
                  <a:pt x="0" y="0"/>
                </a:moveTo>
                <a:lnTo>
                  <a:pt x="1215565" y="0"/>
                </a:lnTo>
                <a:lnTo>
                  <a:pt x="1215565" y="1426807"/>
                </a:lnTo>
                <a:lnTo>
                  <a:pt x="0" y="1426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294883" y="7161842"/>
            <a:ext cx="1173334" cy="1438050"/>
          </a:xfrm>
          <a:custGeom>
            <a:avLst/>
            <a:gdLst/>
            <a:ahLst/>
            <a:cxnLst/>
            <a:rect l="l" t="t" r="r" b="b"/>
            <a:pathLst>
              <a:path w="1173334" h="1438050">
                <a:moveTo>
                  <a:pt x="0" y="0"/>
                </a:moveTo>
                <a:lnTo>
                  <a:pt x="1173334" y="0"/>
                </a:lnTo>
                <a:lnTo>
                  <a:pt x="1173334" y="1438050"/>
                </a:lnTo>
                <a:lnTo>
                  <a:pt x="0" y="143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894613" y="1346377"/>
            <a:ext cx="1166235" cy="1440016"/>
          </a:xfrm>
          <a:custGeom>
            <a:avLst/>
            <a:gdLst/>
            <a:ahLst/>
            <a:cxnLst/>
            <a:rect l="l" t="t" r="r" b="b"/>
            <a:pathLst>
              <a:path w="1166235" h="1440016">
                <a:moveTo>
                  <a:pt x="0" y="0"/>
                </a:moveTo>
                <a:lnTo>
                  <a:pt x="1166235" y="0"/>
                </a:lnTo>
                <a:lnTo>
                  <a:pt x="1166235" y="1440015"/>
                </a:lnTo>
                <a:lnTo>
                  <a:pt x="0" y="1440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894613" y="4239323"/>
            <a:ext cx="1156924" cy="1442628"/>
          </a:xfrm>
          <a:custGeom>
            <a:avLst/>
            <a:gdLst/>
            <a:ahLst/>
            <a:cxnLst/>
            <a:rect l="l" t="t" r="r" b="b"/>
            <a:pathLst>
              <a:path w="1156924" h="1442628">
                <a:moveTo>
                  <a:pt x="0" y="0"/>
                </a:moveTo>
                <a:lnTo>
                  <a:pt x="1156924" y="0"/>
                </a:lnTo>
                <a:lnTo>
                  <a:pt x="1156924" y="1442628"/>
                </a:lnTo>
                <a:lnTo>
                  <a:pt x="0" y="1442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84094" y="3526902"/>
            <a:ext cx="6119812" cy="139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77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8000" dirty="0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8000" dirty="0" err="1">
                <a:solidFill>
                  <a:srgbClr val="FF914D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기획</a:t>
            </a:r>
            <a:endParaRPr lang="en-US" sz="8000" dirty="0">
              <a:solidFill>
                <a:srgbClr val="FF914D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13938" y="5485657"/>
            <a:ext cx="826012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다비드</a:t>
            </a:r>
            <a:r>
              <a:rPr lang="en-US" sz="30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, </a:t>
            </a: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원하는</a:t>
            </a:r>
            <a:r>
              <a:rPr lang="en-US" sz="30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중고제품을</a:t>
            </a:r>
            <a:r>
              <a:rPr lang="en-US" sz="30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구입하는</a:t>
            </a:r>
            <a:r>
              <a:rPr lang="en-US" sz="30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가장</a:t>
            </a:r>
            <a:r>
              <a:rPr lang="en-US" sz="30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좋은</a:t>
            </a:r>
            <a:r>
              <a:rPr lang="en-US" sz="30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방법</a:t>
            </a:r>
            <a:endParaRPr lang="en-US" sz="30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370530"/>
            <a:ext cx="3999790" cy="11028060"/>
            <a:chOff x="0" y="0"/>
            <a:chExt cx="2551747" cy="70355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1747" cy="7035574"/>
            </a:xfrm>
            <a:custGeom>
              <a:avLst/>
              <a:gdLst/>
              <a:ahLst/>
              <a:cxnLst/>
              <a:rect l="l" t="t" r="r" b="b"/>
              <a:pathLst>
                <a:path w="2551747" h="7035574">
                  <a:moveTo>
                    <a:pt x="2427287" y="7035574"/>
                  </a:moveTo>
                  <a:lnTo>
                    <a:pt x="124460" y="7035574"/>
                  </a:lnTo>
                  <a:cubicBezTo>
                    <a:pt x="55880" y="7035574"/>
                    <a:pt x="0" y="6979695"/>
                    <a:pt x="0" y="6911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27287" y="0"/>
                  </a:lnTo>
                  <a:cubicBezTo>
                    <a:pt x="2495867" y="0"/>
                    <a:pt x="2551747" y="55880"/>
                    <a:pt x="2551747" y="124460"/>
                  </a:cubicBezTo>
                  <a:lnTo>
                    <a:pt x="2551747" y="6911115"/>
                  </a:lnTo>
                  <a:cubicBezTo>
                    <a:pt x="2551747" y="6979695"/>
                    <a:pt x="2495867" y="7035574"/>
                    <a:pt x="2427287" y="7035574"/>
                  </a:cubicBezTo>
                  <a:close/>
                </a:path>
              </a:pathLst>
            </a:custGeom>
            <a:solidFill>
              <a:srgbClr val="ECD1B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33122" y="781261"/>
            <a:ext cx="2972685" cy="3614157"/>
            <a:chOff x="0" y="0"/>
            <a:chExt cx="3963580" cy="481887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6742" r="6742"/>
            <a:stretch>
              <a:fillRect/>
            </a:stretch>
          </p:blipFill>
          <p:spPr>
            <a:xfrm>
              <a:off x="0" y="0"/>
              <a:ext cx="3963580" cy="4818876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493982" y="4898967"/>
            <a:ext cx="2972685" cy="883615"/>
            <a:chOff x="0" y="0"/>
            <a:chExt cx="3963580" cy="117815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963580" cy="1178153"/>
              <a:chOff x="0" y="0"/>
              <a:chExt cx="1367224" cy="406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722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367224" h="406400">
                    <a:moveTo>
                      <a:pt x="1164024" y="0"/>
                    </a:moveTo>
                    <a:cubicBezTo>
                      <a:pt x="1276248" y="0"/>
                      <a:pt x="1367224" y="90976"/>
                      <a:pt x="1367224" y="203200"/>
                    </a:cubicBezTo>
                    <a:cubicBezTo>
                      <a:pt x="1367224" y="315424"/>
                      <a:pt x="1276248" y="406400"/>
                      <a:pt x="116402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1E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722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46387" y="120590"/>
              <a:ext cx="3243019" cy="911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3F3028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황싸피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76361" y="1624771"/>
            <a:ext cx="1543647" cy="518447"/>
          </a:xfrm>
          <a:custGeom>
            <a:avLst/>
            <a:gdLst/>
            <a:ahLst/>
            <a:cxnLst/>
            <a:rect l="l" t="t" r="r" b="b"/>
            <a:pathLst>
              <a:path w="1543647" h="518447">
                <a:moveTo>
                  <a:pt x="0" y="0"/>
                </a:moveTo>
                <a:lnTo>
                  <a:pt x="1543647" y="0"/>
                </a:lnTo>
                <a:lnTo>
                  <a:pt x="1543647" y="518447"/>
                </a:lnTo>
                <a:lnTo>
                  <a:pt x="0" y="518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846214" y="7188101"/>
            <a:ext cx="8595572" cy="1821914"/>
            <a:chOff x="0" y="0"/>
            <a:chExt cx="11460762" cy="242921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482600"/>
              <a:ext cx="11460762" cy="770970"/>
              <a:chOff x="0" y="0"/>
              <a:chExt cx="6041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041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41294" h="406400">
                    <a:moveTo>
                      <a:pt x="5838094" y="0"/>
                    </a:moveTo>
                    <a:cubicBezTo>
                      <a:pt x="5950318" y="0"/>
                      <a:pt x="6041294" y="90976"/>
                      <a:pt x="6041294" y="203200"/>
                    </a:cubicBezTo>
                    <a:cubicBezTo>
                      <a:pt x="6041294" y="315424"/>
                      <a:pt x="5950318" y="406400"/>
                      <a:pt x="5838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1E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604129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10972" y="1402423"/>
              <a:ext cx="10766962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just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바쁜 일상에서도 만족스러운 가격으로 원하는 물건을 놓치지 않고</a:t>
              </a:r>
            </a:p>
            <a:p>
              <a:pPr algn="just">
                <a:lnSpc>
                  <a:spcPts val="3150"/>
                </a:lnSpc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      얻을 수 있는 방법 찾기.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07391" y="585510"/>
              <a:ext cx="2987861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3F3028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도전 과제</a:t>
              </a:r>
            </a:p>
          </p:txBody>
        </p:sp>
        <p:sp>
          <p:nvSpPr>
            <p:cNvPr id="21" name="Freeform 21"/>
            <p:cNvSpPr/>
            <p:nvPr/>
          </p:nvSpPr>
          <p:spPr>
            <a:xfrm flipH="1">
              <a:off x="2244283" y="0"/>
              <a:ext cx="768195" cy="791213"/>
            </a:xfrm>
            <a:custGeom>
              <a:avLst/>
              <a:gdLst/>
              <a:ahLst/>
              <a:cxnLst/>
              <a:rect l="l" t="t" r="r" b="b"/>
              <a:pathLst>
                <a:path w="768195" h="791213">
                  <a:moveTo>
                    <a:pt x="768196" y="0"/>
                  </a:moveTo>
                  <a:lnTo>
                    <a:pt x="0" y="0"/>
                  </a:lnTo>
                  <a:lnTo>
                    <a:pt x="0" y="791213"/>
                  </a:lnTo>
                  <a:lnTo>
                    <a:pt x="768196" y="791213"/>
                  </a:lnTo>
                  <a:lnTo>
                    <a:pt x="76819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551421" y="6239782"/>
            <a:ext cx="2993527" cy="99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9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만 30세</a:t>
            </a:r>
          </a:p>
          <a:p>
            <a:pPr marL="410209" lvl="1" indent="-205105" algn="l">
              <a:lnSpc>
                <a:spcPts val="269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경기도 과천 거주</a:t>
            </a:r>
          </a:p>
          <a:p>
            <a:pPr marL="410209" lvl="1" indent="-205105" algn="l">
              <a:lnSpc>
                <a:spcPts val="2697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평범한 직장인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819167" y="3743271"/>
            <a:ext cx="8595572" cy="3254330"/>
            <a:chOff x="0" y="0"/>
            <a:chExt cx="11460762" cy="433910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1460762" cy="770970"/>
              <a:chOff x="0" y="0"/>
              <a:chExt cx="6041294" cy="406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041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41294" h="406400">
                    <a:moveTo>
                      <a:pt x="5838094" y="0"/>
                    </a:moveTo>
                    <a:cubicBezTo>
                      <a:pt x="5950318" y="0"/>
                      <a:pt x="6041294" y="90976"/>
                      <a:pt x="6041294" y="203200"/>
                    </a:cubicBezTo>
                    <a:cubicBezTo>
                      <a:pt x="6041294" y="315424"/>
                      <a:pt x="5950318" y="406400"/>
                      <a:pt x="5838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1E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604129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13996" y="934872"/>
              <a:ext cx="10764946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기존의 중고거래 방식은 선착순</a:t>
              </a: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이 일반적인 방식이며,</a:t>
              </a:r>
            </a:p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      거래 타이밍을 맞추기 위해 </a:t>
              </a:r>
              <a:r>
                <a:rPr lang="en-US" sz="21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지속적으로 시간을 할애</a:t>
              </a: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해야 합니다.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53946" y="115722"/>
              <a:ext cx="5112633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3F3028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일상에서 겪고 있는 문제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13996" y="2123592"/>
              <a:ext cx="10764946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회사에서의 업무와 개인적인 목표를 모두 충족시키려다 보니</a:t>
              </a:r>
            </a:p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      </a:t>
              </a:r>
              <a:r>
                <a:rPr lang="en-US" sz="21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시간적 여유가 없는</a:t>
              </a: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 황싸피는 이 방식이 상당히 불편하게 느껴집니다.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13996" y="3312312"/>
              <a:ext cx="10764946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급하게 일정을 조정하거나 거래 기회를 놓치는 일이 빈번하여,</a:t>
              </a:r>
            </a:p>
            <a:p>
              <a:pPr algn="l">
                <a:lnSpc>
                  <a:spcPts val="3150"/>
                </a:lnSpc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      보다 </a:t>
              </a:r>
              <a:r>
                <a:rPr lang="en-US" sz="2100">
                  <a:solidFill>
                    <a:srgbClr val="000000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효율적인 거래 방식</a:t>
              </a: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을 원합니다.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819167" y="717371"/>
            <a:ext cx="8823712" cy="2797300"/>
            <a:chOff x="0" y="0"/>
            <a:chExt cx="11764949" cy="372973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652112"/>
              <a:ext cx="11460762" cy="770970"/>
              <a:chOff x="0" y="0"/>
              <a:chExt cx="6041294" cy="406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6041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6041294" h="406400">
                    <a:moveTo>
                      <a:pt x="5838094" y="0"/>
                    </a:moveTo>
                    <a:cubicBezTo>
                      <a:pt x="5950318" y="0"/>
                      <a:pt x="6041294" y="90976"/>
                      <a:pt x="6041294" y="203200"/>
                    </a:cubicBezTo>
                    <a:cubicBezTo>
                      <a:pt x="6041294" y="315424"/>
                      <a:pt x="5950318" y="406400"/>
                      <a:pt x="5838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FFF1E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47625"/>
                <a:ext cx="6041294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98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553946" y="755021"/>
              <a:ext cx="10495106" cy="555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3F3028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사용자 소개</a:t>
              </a:r>
            </a:p>
          </p:txBody>
        </p:sp>
        <p:sp>
          <p:nvSpPr>
            <p:cNvPr id="36" name="Freeform 36"/>
            <p:cNvSpPr/>
            <p:nvPr/>
          </p:nvSpPr>
          <p:spPr>
            <a:xfrm rot="-2943677">
              <a:off x="2752982" y="38080"/>
              <a:ext cx="663245" cy="1232381"/>
            </a:xfrm>
            <a:custGeom>
              <a:avLst/>
              <a:gdLst/>
              <a:ahLst/>
              <a:cxnLst/>
              <a:rect l="l" t="t" r="r" b="b"/>
              <a:pathLst>
                <a:path w="663245" h="1232381">
                  <a:moveTo>
                    <a:pt x="0" y="0"/>
                  </a:moveTo>
                  <a:lnTo>
                    <a:pt x="663245" y="0"/>
                  </a:lnTo>
                  <a:lnTo>
                    <a:pt x="663245" y="1232382"/>
                  </a:lnTo>
                  <a:lnTo>
                    <a:pt x="0" y="1232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213996" y="2702938"/>
              <a:ext cx="11550953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경제적인 부담을 덜한 중고거래를 자주 이용하는 황싸피는, 필요한 물건들을 합리적인 가격에 구할 수 있다는 점에서 중고거래를 선호합니다.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13996" y="1514222"/>
              <a:ext cx="10835055" cy="102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3390" lvl="1" indent="-226695" algn="l">
                <a:lnSpc>
                  <a:spcPts val="3150"/>
                </a:lnSpc>
                <a:buFont typeface="Arial"/>
                <a:buChar char="•"/>
              </a:pPr>
              <a:r>
                <a:rPr lang="en-US" sz="2100">
                  <a:solidFill>
                    <a:srgbClr val="79786D"/>
                  </a:solidFill>
                  <a:latin typeface="210 옥탑방"/>
                  <a:ea typeface="210 옥탑방"/>
                  <a:cs typeface="210 옥탑방"/>
                  <a:sym typeface="210 옥탑방"/>
                </a:rPr>
                <a:t>황싸피는 열정이 넘치는 30세의 직장인으로, IT 스타트업에서 프로젝트 매니저로 일하고 있습니다.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1901" y="2247010"/>
            <a:ext cx="7910994" cy="5112480"/>
          </a:xfrm>
          <a:custGeom>
            <a:avLst/>
            <a:gdLst/>
            <a:ahLst/>
            <a:cxnLst/>
            <a:rect l="l" t="t" r="r" b="b"/>
            <a:pathLst>
              <a:path w="7910994" h="5112480">
                <a:moveTo>
                  <a:pt x="0" y="0"/>
                </a:moveTo>
                <a:lnTo>
                  <a:pt x="7910994" y="0"/>
                </a:lnTo>
                <a:lnTo>
                  <a:pt x="7910994" y="5112480"/>
                </a:lnTo>
                <a:lnTo>
                  <a:pt x="0" y="51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16458" y="7714418"/>
            <a:ext cx="2721881" cy="1697173"/>
          </a:xfrm>
          <a:custGeom>
            <a:avLst/>
            <a:gdLst/>
            <a:ahLst/>
            <a:cxnLst/>
            <a:rect l="l" t="t" r="r" b="b"/>
            <a:pathLst>
              <a:path w="2721881" h="1697173">
                <a:moveTo>
                  <a:pt x="0" y="0"/>
                </a:moveTo>
                <a:lnTo>
                  <a:pt x="2721881" y="0"/>
                </a:lnTo>
                <a:lnTo>
                  <a:pt x="2721881" y="1697173"/>
                </a:lnTo>
                <a:lnTo>
                  <a:pt x="0" y="1697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기획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2177" y="635000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2677" y="1315592"/>
            <a:ext cx="3685282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기존 서비스의 한계?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1901" y="2247010"/>
            <a:ext cx="7910994" cy="5112480"/>
          </a:xfrm>
          <a:custGeom>
            <a:avLst/>
            <a:gdLst/>
            <a:ahLst/>
            <a:cxnLst/>
            <a:rect l="l" t="t" r="r" b="b"/>
            <a:pathLst>
              <a:path w="7910994" h="5112480">
                <a:moveTo>
                  <a:pt x="0" y="0"/>
                </a:moveTo>
                <a:lnTo>
                  <a:pt x="7910994" y="0"/>
                </a:lnTo>
                <a:lnTo>
                  <a:pt x="7910994" y="5112480"/>
                </a:lnTo>
                <a:lnTo>
                  <a:pt x="0" y="5112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41578" y="2247010"/>
            <a:ext cx="8624521" cy="5044982"/>
          </a:xfrm>
          <a:custGeom>
            <a:avLst/>
            <a:gdLst/>
            <a:ahLst/>
            <a:cxnLst/>
            <a:rect l="l" t="t" r="r" b="b"/>
            <a:pathLst>
              <a:path w="8624521" h="5044982">
                <a:moveTo>
                  <a:pt x="0" y="0"/>
                </a:moveTo>
                <a:lnTo>
                  <a:pt x="8624521" y="0"/>
                </a:lnTo>
                <a:lnTo>
                  <a:pt x="8624521" y="5044982"/>
                </a:lnTo>
                <a:lnTo>
                  <a:pt x="0" y="50449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99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837090" y="7714418"/>
            <a:ext cx="3033497" cy="1345503"/>
          </a:xfrm>
          <a:custGeom>
            <a:avLst/>
            <a:gdLst/>
            <a:ahLst/>
            <a:cxnLst/>
            <a:rect l="l" t="t" r="r" b="b"/>
            <a:pathLst>
              <a:path w="3033497" h="1345503">
                <a:moveTo>
                  <a:pt x="0" y="0"/>
                </a:moveTo>
                <a:lnTo>
                  <a:pt x="3033497" y="0"/>
                </a:lnTo>
                <a:lnTo>
                  <a:pt x="3033497" y="1345503"/>
                </a:lnTo>
                <a:lnTo>
                  <a:pt x="0" y="1345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216458" y="7714418"/>
            <a:ext cx="2721881" cy="1697173"/>
          </a:xfrm>
          <a:custGeom>
            <a:avLst/>
            <a:gdLst/>
            <a:ahLst/>
            <a:cxnLst/>
            <a:rect l="l" t="t" r="r" b="b"/>
            <a:pathLst>
              <a:path w="2721881" h="1697173">
                <a:moveTo>
                  <a:pt x="0" y="0"/>
                </a:moveTo>
                <a:lnTo>
                  <a:pt x="2721881" y="0"/>
                </a:lnTo>
                <a:lnTo>
                  <a:pt x="2721881" y="1697173"/>
                </a:lnTo>
                <a:lnTo>
                  <a:pt x="0" y="169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기획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02177" y="635000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2677" y="1315592"/>
            <a:ext cx="3685282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기존 서비스의 한계?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D1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718" y="241162"/>
            <a:ext cx="17864564" cy="9804676"/>
            <a:chOff x="0" y="0"/>
            <a:chExt cx="4705070" cy="2582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05070" cy="2582301"/>
            </a:xfrm>
            <a:custGeom>
              <a:avLst/>
              <a:gdLst/>
              <a:ahLst/>
              <a:cxnLst/>
              <a:rect l="l" t="t" r="r" b="b"/>
              <a:pathLst>
                <a:path w="4705070" h="2582301">
                  <a:moveTo>
                    <a:pt x="0" y="0"/>
                  </a:moveTo>
                  <a:lnTo>
                    <a:pt x="4705070" y="0"/>
                  </a:lnTo>
                  <a:lnTo>
                    <a:pt x="4705070" y="2582301"/>
                  </a:lnTo>
                  <a:lnTo>
                    <a:pt x="0" y="258230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705070" cy="2639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1901" y="2247010"/>
            <a:ext cx="17044197" cy="7164581"/>
            <a:chOff x="0" y="0"/>
            <a:chExt cx="22725596" cy="9552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47992" cy="6816640"/>
            </a:xfrm>
            <a:custGeom>
              <a:avLst/>
              <a:gdLst/>
              <a:ahLst/>
              <a:cxnLst/>
              <a:rect l="l" t="t" r="r" b="b"/>
              <a:pathLst>
                <a:path w="10547992" h="6816640">
                  <a:moveTo>
                    <a:pt x="0" y="0"/>
                  </a:moveTo>
                  <a:lnTo>
                    <a:pt x="10547992" y="0"/>
                  </a:lnTo>
                  <a:lnTo>
                    <a:pt x="10547992" y="6816640"/>
                  </a:lnTo>
                  <a:lnTo>
                    <a:pt x="0" y="68166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26235" y="0"/>
              <a:ext cx="11499361" cy="6726643"/>
            </a:xfrm>
            <a:custGeom>
              <a:avLst/>
              <a:gdLst/>
              <a:ahLst/>
              <a:cxnLst/>
              <a:rect l="l" t="t" r="r" b="b"/>
              <a:pathLst>
                <a:path w="11499361" h="6726643">
                  <a:moveTo>
                    <a:pt x="0" y="0"/>
                  </a:moveTo>
                  <a:lnTo>
                    <a:pt x="11499361" y="0"/>
                  </a:lnTo>
                  <a:lnTo>
                    <a:pt x="11499361" y="6726643"/>
                  </a:lnTo>
                  <a:lnTo>
                    <a:pt x="0" y="6726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399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4953584" y="7289878"/>
              <a:ext cx="4044663" cy="1794004"/>
            </a:xfrm>
            <a:custGeom>
              <a:avLst/>
              <a:gdLst/>
              <a:ahLst/>
              <a:cxnLst/>
              <a:rect l="l" t="t" r="r" b="b"/>
              <a:pathLst>
                <a:path w="4044663" h="1794004">
                  <a:moveTo>
                    <a:pt x="0" y="0"/>
                  </a:moveTo>
                  <a:lnTo>
                    <a:pt x="4044663" y="0"/>
                  </a:lnTo>
                  <a:lnTo>
                    <a:pt x="4044663" y="1794003"/>
                  </a:lnTo>
                  <a:lnTo>
                    <a:pt x="0" y="1794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459408" y="7289878"/>
              <a:ext cx="3629175" cy="2262897"/>
            </a:xfrm>
            <a:custGeom>
              <a:avLst/>
              <a:gdLst/>
              <a:ahLst/>
              <a:cxnLst/>
              <a:rect l="l" t="t" r="r" b="b"/>
              <a:pathLst>
                <a:path w="3629175" h="2262897">
                  <a:moveTo>
                    <a:pt x="0" y="0"/>
                  </a:moveTo>
                  <a:lnTo>
                    <a:pt x="3629175" y="0"/>
                  </a:lnTo>
                  <a:lnTo>
                    <a:pt x="3629175" y="2262897"/>
                  </a:lnTo>
                  <a:lnTo>
                    <a:pt x="0" y="2262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253324" y="635000"/>
            <a:ext cx="1803276" cy="41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프로젝트</a:t>
            </a:r>
            <a:r>
              <a:rPr lang="en-US" sz="2400" dirty="0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기획</a:t>
            </a:r>
            <a:endParaRPr lang="en-US" sz="2400" dirty="0">
              <a:solidFill>
                <a:srgbClr val="000000"/>
              </a:solidFill>
              <a:latin typeface="210 옥탑방"/>
              <a:ea typeface="210 옥탑방"/>
              <a:cs typeface="210 옥탑방"/>
              <a:sym typeface="210 옥탑방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2177" y="635000"/>
            <a:ext cx="381000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872A"/>
                </a:solidFill>
                <a:latin typeface="210 옥탑방"/>
                <a:ea typeface="210 옥탑방"/>
                <a:cs typeface="210 옥탑방"/>
                <a:sym typeface="210 옥탑방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92677" y="1315592"/>
            <a:ext cx="3685282" cy="6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옥탑방"/>
                <a:ea typeface="210 옥탑방"/>
                <a:cs typeface="210 옥탑방"/>
                <a:sym typeface="210 옥탑방"/>
              </a:rPr>
              <a:t>기존 서비스의 한계?</a:t>
            </a:r>
          </a:p>
        </p:txBody>
      </p:sp>
      <p:sp>
        <p:nvSpPr>
          <p:cNvPr id="13" name="Freeform 13"/>
          <p:cNvSpPr/>
          <p:nvPr/>
        </p:nvSpPr>
        <p:spPr>
          <a:xfrm>
            <a:off x="4201293" y="1391792"/>
            <a:ext cx="10749933" cy="7583589"/>
          </a:xfrm>
          <a:custGeom>
            <a:avLst/>
            <a:gdLst/>
            <a:ahLst/>
            <a:cxnLst/>
            <a:rect l="l" t="t" r="r" b="b"/>
            <a:pathLst>
              <a:path w="10749933" h="7583589">
                <a:moveTo>
                  <a:pt x="0" y="0"/>
                </a:moveTo>
                <a:lnTo>
                  <a:pt x="10749933" y="0"/>
                </a:lnTo>
                <a:lnTo>
                  <a:pt x="10749933" y="7583589"/>
                </a:lnTo>
                <a:lnTo>
                  <a:pt x="0" y="75835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004890" y="3881634"/>
            <a:ext cx="6491266" cy="5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1. 중고 거래의 비용 측면에서의 장점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04890" y="4821197"/>
            <a:ext cx="5541069" cy="5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2. 시간적 여유가 있는 물건 탐색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04890" y="5756157"/>
            <a:ext cx="5541069" cy="573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41"/>
              </a:lnSpc>
              <a:spcBef>
                <a:spcPct val="0"/>
              </a:spcBef>
            </a:pPr>
            <a:r>
              <a:rPr lang="en-US" sz="3315">
                <a:solidFill>
                  <a:srgbClr val="347DB6"/>
                </a:solidFill>
                <a:latin typeface="210 옥탑방"/>
                <a:ea typeface="210 옥탑방"/>
                <a:cs typeface="210 옥탑방"/>
                <a:sym typeface="210 옥탑방"/>
              </a:rPr>
              <a:t>3. 국내 배송 비대면 거래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1424</Words>
  <Application>Microsoft Office PowerPoint</Application>
  <PresentationFormat>사용자 지정</PresentationFormat>
  <Paragraphs>402</Paragraphs>
  <Slides>29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Calibri</vt:lpstr>
      <vt:lpstr>210 옥탑방</vt:lpstr>
      <vt:lpstr>Gotham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다비드 발표자료 (최종 발표)</dc:title>
  <dc:creator>SSAFY</dc:creator>
  <cp:lastModifiedBy>SSAFY</cp:lastModifiedBy>
  <cp:revision>2</cp:revision>
  <dcterms:created xsi:type="dcterms:W3CDTF">2006-08-16T00:00:00Z</dcterms:created>
  <dcterms:modified xsi:type="dcterms:W3CDTF">2024-10-11T00:39:26Z</dcterms:modified>
  <dc:identifier>DAGS8zE8QWw</dc:identifier>
</cp:coreProperties>
</file>